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  <p:sldMasterId id="2147483659" r:id="rId2"/>
    <p:sldMasterId id="2147483663" r:id="rId3"/>
  </p:sldMasterIdLst>
  <p:notesMasterIdLst>
    <p:notesMasterId r:id="rId26"/>
  </p:notesMasterIdLst>
  <p:sldIdLst>
    <p:sldId id="257" r:id="rId4"/>
    <p:sldId id="293" r:id="rId5"/>
    <p:sldId id="294" r:id="rId6"/>
    <p:sldId id="261" r:id="rId7"/>
    <p:sldId id="266" r:id="rId8"/>
    <p:sldId id="262" r:id="rId9"/>
    <p:sldId id="264" r:id="rId10"/>
    <p:sldId id="278" r:id="rId11"/>
    <p:sldId id="282" r:id="rId12"/>
    <p:sldId id="279" r:id="rId13"/>
    <p:sldId id="263" r:id="rId14"/>
    <p:sldId id="284" r:id="rId15"/>
    <p:sldId id="295" r:id="rId16"/>
    <p:sldId id="286" r:id="rId17"/>
    <p:sldId id="285" r:id="rId18"/>
    <p:sldId id="288" r:id="rId19"/>
    <p:sldId id="283" r:id="rId20"/>
    <p:sldId id="290" r:id="rId21"/>
    <p:sldId id="292" r:id="rId22"/>
    <p:sldId id="289" r:id="rId23"/>
    <p:sldId id="280" r:id="rId24"/>
    <p:sldId id="265" r:id="rId25"/>
  </p:sldIdLst>
  <p:sldSz cx="9144000" cy="5145088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83">
          <p15:clr>
            <a:srgbClr val="000000"/>
          </p15:clr>
        </p15:guide>
        <p15:guide id="2" pos="158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3083"/>
        <p:guide pos="1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7387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414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991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8659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608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620000" y="339725"/>
            <a:ext cx="691317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1AF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700"/>
              </a:spcBef>
              <a:spcAft>
                <a:spcPts val="0"/>
              </a:spcAft>
              <a:buClr>
                <a:srgbClr val="F1AF00"/>
              </a:buClr>
              <a:buSzPts val="2000"/>
              <a:buChar char="▪"/>
              <a:defRPr/>
            </a:lvl1pPr>
            <a:lvl2pPr marL="914400" lvl="1" indent="-342900" algn="l">
              <a:spcBef>
                <a:spcPts val="630"/>
              </a:spcBef>
              <a:spcAft>
                <a:spcPts val="0"/>
              </a:spcAft>
              <a:buClr>
                <a:srgbClr val="F1AF00"/>
              </a:buClr>
              <a:buSzPts val="1800"/>
              <a:buFont typeface="Arial"/>
              <a:buChar char="•"/>
              <a:defRPr/>
            </a:lvl2pPr>
            <a:lvl3pPr marL="1371600" lvl="2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250826" y="1260475"/>
            <a:ext cx="4248150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84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F1AF00"/>
                </a:solidFill>
              </a:defRPr>
            </a:lvl1pPr>
            <a:lvl2pPr marL="914400" lvl="1" indent="-228600" algn="l">
              <a:spcBef>
                <a:spcPts val="7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63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56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250826" y="1879600"/>
            <a:ext cx="4248150" cy="26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63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4264024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840"/>
              </a:spcBef>
              <a:spcAft>
                <a:spcPts val="0"/>
              </a:spcAft>
              <a:buSzPts val="2400"/>
              <a:buNone/>
              <a:defRPr sz="2400" b="1">
                <a:solidFill>
                  <a:srgbClr val="F1AF00"/>
                </a:solidFill>
              </a:defRPr>
            </a:lvl1pPr>
            <a:lvl2pPr marL="914400" lvl="1" indent="-228600" algn="l">
              <a:spcBef>
                <a:spcPts val="7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63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56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body" idx="4"/>
          </p:nvPr>
        </p:nvSpPr>
        <p:spPr>
          <a:xfrm>
            <a:off x="4629149" y="1879600"/>
            <a:ext cx="4264025" cy="26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63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3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63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1620000" y="340296"/>
            <a:ext cx="691317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1AF0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1620000" y="339725"/>
            <a:ext cx="6913175" cy="36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700"/>
              </a:spcBef>
              <a:spcAft>
                <a:spcPts val="0"/>
              </a:spcAft>
              <a:buSzPts val="2000"/>
              <a:buNone/>
              <a:defRPr/>
            </a:lvl1pPr>
            <a:lvl2pPr marL="914400" lvl="1" indent="-228600" algn="l">
              <a:spcBef>
                <a:spcPts val="630"/>
              </a:spcBef>
              <a:spcAft>
                <a:spcPts val="0"/>
              </a:spcAft>
              <a:buSzPts val="1800"/>
              <a:buFont typeface="Arial"/>
              <a:buNone/>
              <a:defRPr/>
            </a:lvl2pPr>
            <a:lvl3pPr marL="1371600" lvl="2" indent="-228600" algn="l">
              <a:spcBef>
                <a:spcPts val="560"/>
              </a:spcBef>
              <a:spcAft>
                <a:spcPts val="0"/>
              </a:spcAft>
              <a:buSzPts val="1600"/>
              <a:buFont typeface="Arial"/>
              <a:buNone/>
              <a:defRPr/>
            </a:lvl3pPr>
            <a:lvl4pPr marL="1828800" lvl="3" indent="-228600" algn="l">
              <a:spcBef>
                <a:spcPts val="560"/>
              </a:spcBef>
              <a:spcAft>
                <a:spcPts val="0"/>
              </a:spcAft>
              <a:buSzPts val="1600"/>
              <a:buFont typeface="Arial"/>
              <a:buNone/>
              <a:defRPr/>
            </a:lvl4pPr>
            <a:lvl5pPr marL="2286000" lvl="4" indent="-228600" algn="l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1620000" y="340296"/>
            <a:ext cx="68861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>
                <a:solidFill>
                  <a:srgbClr val="7F7F7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826" y="1260475"/>
            <a:ext cx="4248150" cy="619125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F1A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0826" y="1879600"/>
            <a:ext cx="4248150" cy="263716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4264024" cy="6191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1AF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49" y="1879600"/>
            <a:ext cx="4264025" cy="263716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20000" y="340296"/>
            <a:ext cx="6913174" cy="369332"/>
          </a:xfrm>
        </p:spPr>
        <p:txBody>
          <a:bodyPr/>
          <a:lstStyle>
            <a:lvl1pPr>
              <a:defRPr baseline="0">
                <a:solidFill>
                  <a:srgbClr val="F1AF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4EDFA662-010E-9110-0D9E-544E6F07F6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31 января – 01 февраля 2023 года 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A55234DF-1094-371A-DF94-A147014C0B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XX</a:t>
            </a:r>
            <a:r>
              <a:rPr lang="en-US" altLang="ru-RU"/>
              <a:t>II</a:t>
            </a:r>
            <a:r>
              <a:rPr lang="ru-RU" altLang="ru-RU"/>
              <a:t>I международная научно-практическая конференция</a:t>
            </a:r>
            <a:br>
              <a:rPr lang="ru-RU" altLang="ru-RU"/>
            </a:br>
            <a:r>
              <a:rPr lang="ru-RU" altLang="ru-RU" sz="900"/>
              <a:t>НОВЫЕ ИНФОРМАЦИОННЫЕ ТЕХНОЛОГИИ В ОБРАЗОВАНИИ</a:t>
            </a:r>
            <a:r>
              <a:rPr lang="ru-RU" altLang="ru-RU"/>
              <a:t> 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1F229AF0-62E9-E5A3-E4BC-D44AEA0F2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05B02A-D9C2-0F4C-97A3-D5D475E93B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208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ctrTitle"/>
          </p:nvPr>
        </p:nvSpPr>
        <p:spPr>
          <a:xfrm>
            <a:off x="971600" y="1800200"/>
            <a:ext cx="61363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ubTitle" idx="1"/>
          </p:nvPr>
        </p:nvSpPr>
        <p:spPr>
          <a:xfrm>
            <a:off x="971600" y="2701925"/>
            <a:ext cx="7029400" cy="124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63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7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lvl="2" algn="ctr">
              <a:spcBef>
                <a:spcPts val="63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algn="ctr">
              <a:spcBef>
                <a:spcPts val="56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4pPr>
            <a:lvl5pPr lvl="4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 type="title">
  <p:cSld name="TIT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ctrTitle"/>
          </p:nvPr>
        </p:nvSpPr>
        <p:spPr>
          <a:xfrm>
            <a:off x="251520" y="2095277"/>
            <a:ext cx="8640960" cy="54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rgbClr val="404040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476375" y="339725"/>
            <a:ext cx="72009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576103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70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630"/>
              </a:spcBef>
              <a:spcAft>
                <a:spcPts val="0"/>
              </a:spcAft>
              <a:buClr>
                <a:srgbClr val="F1AF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</a:endParaRPr>
          </a:p>
        </p:txBody>
      </p:sp>
      <p:cxnSp>
        <p:nvCxnSpPr>
          <p:cNvPr id="15" name="Google Shape;15;p1"/>
          <p:cNvCxnSpPr/>
          <p:nvPr/>
        </p:nvCxnSpPr>
        <p:spPr>
          <a:xfrm>
            <a:off x="250825" y="4589462"/>
            <a:ext cx="8642350" cy="0"/>
          </a:xfrm>
          <a:prstGeom prst="straightConnector1">
            <a:avLst/>
          </a:prstGeom>
          <a:noFill/>
          <a:ln w="9525" cap="flat" cmpd="sng">
            <a:solidFill>
              <a:srgbClr val="F1A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6" name="Google Shape;1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7" y="233362"/>
            <a:ext cx="863600" cy="5762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4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7"/>
          <p:cNvCxnSpPr/>
          <p:nvPr/>
        </p:nvCxnSpPr>
        <p:spPr>
          <a:xfrm>
            <a:off x="250825" y="4589462"/>
            <a:ext cx="8642350" cy="0"/>
          </a:xfrm>
          <a:prstGeom prst="straightConnector1">
            <a:avLst/>
          </a:prstGeom>
          <a:noFill/>
          <a:ln w="9525" cap="flat" cmpd="sng">
            <a:solidFill>
              <a:srgbClr val="F1A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2" name="Google Shape;5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233362"/>
            <a:ext cx="863600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508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/>
          <p:nvPr/>
        </p:nvSpPr>
        <p:spPr>
          <a:xfrm>
            <a:off x="7885112" y="4156075"/>
            <a:ext cx="1077912" cy="739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31.01.2023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br>
              <a:rPr lang="en-US" sz="14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01.02.2023</a:t>
            </a:r>
            <a:endParaRPr/>
          </a:p>
        </p:txBody>
      </p:sp>
      <p:sp>
        <p:nvSpPr>
          <p:cNvPr id="55" name="Google Shape;55;p7"/>
          <p:cNvSpPr txBox="1"/>
          <p:nvPr/>
        </p:nvSpPr>
        <p:spPr>
          <a:xfrm>
            <a:off x="1979612" y="280987"/>
            <a:ext cx="6408737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 </a:t>
            </a:r>
            <a:b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1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 </a:t>
            </a:r>
            <a:endParaRPr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334962"/>
            <a:ext cx="576262" cy="3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 txBox="1">
            <a:spLocks noGrp="1"/>
          </p:cNvSpPr>
          <p:nvPr>
            <p:ph type="title"/>
          </p:nvPr>
        </p:nvSpPr>
        <p:spPr>
          <a:xfrm>
            <a:off x="1476375" y="339725"/>
            <a:ext cx="72009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576103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70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630"/>
              </a:spcBef>
              <a:spcAft>
                <a:spcPts val="0"/>
              </a:spcAft>
              <a:buClr>
                <a:srgbClr val="F1AF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Google Shape;99;p15"/>
          <p:cNvCxnSpPr/>
          <p:nvPr/>
        </p:nvCxnSpPr>
        <p:spPr>
          <a:xfrm>
            <a:off x="250825" y="4589462"/>
            <a:ext cx="8642350" cy="0"/>
          </a:xfrm>
          <a:prstGeom prst="straightConnector1">
            <a:avLst/>
          </a:prstGeom>
          <a:noFill/>
          <a:ln w="9525" cap="flat" cmpd="sng">
            <a:solidFill>
              <a:srgbClr val="F1A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233362"/>
            <a:ext cx="863600" cy="576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5145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0037" y="501650"/>
            <a:ext cx="923925" cy="61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>
            <a:spLocks noGrp="1"/>
          </p:cNvSpPr>
          <p:nvPr>
            <p:ph type="title"/>
          </p:nvPr>
        </p:nvSpPr>
        <p:spPr>
          <a:xfrm>
            <a:off x="1476375" y="339725"/>
            <a:ext cx="72009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 u="none" strike="noStrike" cap="none">
                <a:solidFill>
                  <a:srgbClr val="0F5D9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576103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70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630"/>
              </a:spcBef>
              <a:spcAft>
                <a:spcPts val="0"/>
              </a:spcAft>
              <a:buClr>
                <a:srgbClr val="F1AF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49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dmitrieva.tatiana.al@gmail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LeraTshkina@mail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ctrTitle"/>
          </p:nvPr>
        </p:nvSpPr>
        <p:spPr>
          <a:xfrm>
            <a:off x="971550" y="1469257"/>
            <a:ext cx="6135687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400"/>
              <a:buFont typeface="Arial"/>
              <a:buNone/>
            </a:pPr>
            <a:r>
              <a:rPr lang="ru-RU" sz="2400" b="1" i="0" u="none" dirty="0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rPr>
              <a:t>Опыт преподавания дисциплин, связанных с разработкой</a:t>
            </a:r>
            <a:br>
              <a:rPr lang="ru-RU" sz="2400" b="1" i="0" u="none" dirty="0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400" b="1" i="0" u="none" dirty="0">
                <a:solidFill>
                  <a:srgbClr val="F1AF00"/>
                </a:solidFill>
                <a:latin typeface="Arial"/>
                <a:ea typeface="Arial"/>
                <a:cs typeface="Arial"/>
                <a:sym typeface="Arial"/>
              </a:rPr>
              <a:t>на платформе «1С: Предприятие»</a:t>
            </a:r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971550" y="2701925"/>
            <a:ext cx="7029450" cy="1243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dirty="0"/>
              <a:t>Дмитриева Татьяна Александровна,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 b="1" dirty="0"/>
              <a:t>Тишкина Валерия Валентиновна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ru-RU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23" name="Google Shape;123;p18"/>
          <p:cNvSpPr txBox="1"/>
          <p:nvPr/>
        </p:nvSpPr>
        <p:spPr>
          <a:xfrm>
            <a:off x="971550" y="3686265"/>
            <a:ext cx="7029450" cy="44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600" dirty="0">
                <a:solidFill>
                  <a:schemeClr val="dk1"/>
                </a:solidFill>
              </a:rPr>
              <a:t>К.т.н., доценты кафедры вычислительной и прикладной математики ФГБОУ ВО «Рязанский государственный радиотехнический университет им. В. Ф. Уткина»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4BEDB98B-6440-7D92-EE38-F772B0F1E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1" y="155337"/>
            <a:ext cx="5257800" cy="738664"/>
          </a:xfrm>
        </p:spPr>
        <p:txBody>
          <a:bodyPr/>
          <a:lstStyle/>
          <a:p>
            <a:r>
              <a:rPr lang="ru-RU" dirty="0">
                <a:solidFill>
                  <a:srgbClr val="F1AF00"/>
                </a:solidFill>
              </a:rPr>
              <a:t>Совместные с партнером </a:t>
            </a:r>
            <a:br>
              <a:rPr lang="ru-RU" dirty="0">
                <a:solidFill>
                  <a:srgbClr val="F1AF00"/>
                </a:solidFill>
              </a:rPr>
            </a:br>
            <a:r>
              <a:rPr lang="ru-RU" dirty="0">
                <a:solidFill>
                  <a:srgbClr val="F1AF00"/>
                </a:solidFill>
              </a:rPr>
              <a:t>мероприятия</a:t>
            </a:r>
            <a:endParaRPr lang="ru-RU" altLang="ru-RU" dirty="0"/>
          </a:p>
        </p:txBody>
      </p:sp>
      <p:sp>
        <p:nvSpPr>
          <p:cNvPr id="14339" name="Объект 2">
            <a:extLst>
              <a:ext uri="{FF2B5EF4-FFF2-40B4-BE49-F238E27FC236}">
                <a16:creationId xmlns:a16="http://schemas.microsoft.com/office/drawing/2014/main" id="{C5DA99C7-2D65-8F04-BA08-B4C9D70C64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Прохождение практики у партнера фирмы «1С»;</a:t>
            </a:r>
          </a:p>
          <a:p>
            <a:r>
              <a:rPr lang="ru-RU" altLang="ru-RU" dirty="0"/>
              <a:t>участие в программе стажировки;</a:t>
            </a:r>
          </a:p>
          <a:p>
            <a:r>
              <a:rPr lang="ru-RU" altLang="ru-RU" dirty="0"/>
              <a:t>работа с испытательным сроком;</a:t>
            </a:r>
          </a:p>
          <a:p>
            <a:r>
              <a:rPr lang="ru-RU" altLang="ru-RU" dirty="0"/>
              <a:t>написание выпускной квалификационной работы на 1С;</a:t>
            </a:r>
          </a:p>
          <a:p>
            <a:r>
              <a:rPr lang="ru-RU" altLang="ru-RU" dirty="0"/>
              <a:t>участие в студенческих «1С:Соревнованиях».</a:t>
            </a:r>
          </a:p>
          <a:p>
            <a:endParaRPr lang="ru-RU" altLang="ru-RU" dirty="0"/>
          </a:p>
        </p:txBody>
      </p:sp>
      <p:sp>
        <p:nvSpPr>
          <p:cNvPr id="14342" name="Rectangle 13">
            <a:extLst>
              <a:ext uri="{FF2B5EF4-FFF2-40B4-BE49-F238E27FC236}">
                <a16:creationId xmlns:a16="http://schemas.microsoft.com/office/drawing/2014/main" id="{771D30D5-B447-B98F-CE6A-81490326E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4343" name="Rectangle 14">
            <a:extLst>
              <a:ext uri="{FF2B5EF4-FFF2-40B4-BE49-F238E27FC236}">
                <a16:creationId xmlns:a16="http://schemas.microsoft.com/office/drawing/2014/main" id="{133233A5-3F60-AD17-CE9D-CF97A653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4344" name="Rectangle 15">
            <a:extLst>
              <a:ext uri="{FF2B5EF4-FFF2-40B4-BE49-F238E27FC236}">
                <a16:creationId xmlns:a16="http://schemas.microsoft.com/office/drawing/2014/main" id="{D2E9B7DE-249E-39CC-C31C-935EF6917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BA6D9A7-E71D-4846-BDA2-CE49E8D95F5C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>
            <a:spLocks noGrp="1"/>
          </p:cNvSpPr>
          <p:nvPr>
            <p:ph type="body" idx="1"/>
          </p:nvPr>
        </p:nvSpPr>
        <p:spPr>
          <a:xfrm>
            <a:off x="250825" y="1879600"/>
            <a:ext cx="4248150" cy="263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4"/>
          <p:cNvSpPr txBox="1">
            <a:spLocks noGrp="1"/>
          </p:cNvSpPr>
          <p:nvPr>
            <p:ph type="body" idx="2"/>
          </p:nvPr>
        </p:nvSpPr>
        <p:spPr>
          <a:xfrm>
            <a:off x="4629150" y="1879600"/>
            <a:ext cx="4264025" cy="263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4"/>
          <p:cNvSpPr txBox="1">
            <a:spLocks noGrp="1"/>
          </p:cNvSpPr>
          <p:nvPr>
            <p:ph type="title"/>
          </p:nvPr>
        </p:nvSpPr>
        <p:spPr>
          <a:xfrm>
            <a:off x="1619250" y="33209"/>
            <a:ext cx="52578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астер-класс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разработке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мобильного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решение олимпиадных задач прошлых лет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80" name="Google Shape;180;p24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81" name="Google Shape;181;p24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82" name="Google Shape;182;p24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/>
          </a:p>
        </p:txBody>
      </p:sp>
      <p:pic>
        <p:nvPicPr>
          <p:cNvPr id="4" name="Рисунок 3" descr="Изображение выглядит как внутренний, потолок, сто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9B9BBFD-FDC2-B57E-7DF0-B00DB7DE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82" r="-2" b="15206"/>
          <a:stretch/>
        </p:blipFill>
        <p:spPr>
          <a:xfrm>
            <a:off x="250824" y="1526489"/>
            <a:ext cx="4321175" cy="3019648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Объект 4" descr="Изображение выглядит как потолок, внутренний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D36E9CD-5AE4-77D0-5BA7-35471BFD12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3190" r="2" b="4566"/>
          <a:stretch/>
        </p:blipFill>
        <p:spPr>
          <a:xfrm>
            <a:off x="4629150" y="1540829"/>
            <a:ext cx="4329557" cy="301594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Заголовок 1">
            <a:extLst>
              <a:ext uri="{FF2B5EF4-FFF2-40B4-BE49-F238E27FC236}">
                <a16:creationId xmlns:a16="http://schemas.microsoft.com/office/drawing/2014/main" id="{EAB659FB-8526-CE0D-C8D2-5FC375DA9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339725"/>
            <a:ext cx="5408871" cy="369888"/>
          </a:xfrm>
        </p:spPr>
        <p:txBody>
          <a:bodyPr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1С: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Карьеры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каждую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осень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dirty="0"/>
          </a:p>
        </p:txBody>
      </p:sp>
      <p:sp>
        <p:nvSpPr>
          <p:cNvPr id="15369" name="Rectangle 13">
            <a:extLst>
              <a:ext uri="{FF2B5EF4-FFF2-40B4-BE49-F238E27FC236}">
                <a16:creationId xmlns:a16="http://schemas.microsoft.com/office/drawing/2014/main" id="{02C23849-EB50-9FB1-D4A1-07A80E60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5370" name="Rectangle 14">
            <a:extLst>
              <a:ext uri="{FF2B5EF4-FFF2-40B4-BE49-F238E27FC236}">
                <a16:creationId xmlns:a16="http://schemas.microsoft.com/office/drawing/2014/main" id="{0B5CBD61-CA7A-FFB0-6756-0A7BE742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5371" name="Rectangle 15">
            <a:extLst>
              <a:ext uri="{FF2B5EF4-FFF2-40B4-BE49-F238E27FC236}">
                <a16:creationId xmlns:a16="http://schemas.microsoft.com/office/drawing/2014/main" id="{5C840F35-8009-EACE-FADB-CCFB9485F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BD30B66-3E46-0147-907B-DE72A80E47D2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4AA965-39AB-2064-7850-54A6D4260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2707291"/>
            <a:ext cx="2758482" cy="18393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176B57-73B6-A8A1-DC40-890CA3C29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187" y="846622"/>
            <a:ext cx="2758485" cy="18393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4A779C5-B594-32E7-1494-AA76DEBD6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848894"/>
            <a:ext cx="2758482" cy="18393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CC3CCA-274D-26BB-1D2B-FF0E6C085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1187" y="2707290"/>
            <a:ext cx="2758485" cy="183934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3C48BFD-DA22-328E-87F2-92909152D0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76" r="8908"/>
          <a:stretch/>
        </p:blipFill>
        <p:spPr>
          <a:xfrm>
            <a:off x="3003577" y="1591570"/>
            <a:ext cx="2863340" cy="239809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Заголовок 1">
            <a:extLst>
              <a:ext uri="{FF2B5EF4-FFF2-40B4-BE49-F238E27FC236}">
                <a16:creationId xmlns:a16="http://schemas.microsoft.com/office/drawing/2014/main" id="{EAB659FB-8526-CE0D-C8D2-5FC375DA9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339725"/>
            <a:ext cx="5408871" cy="369888"/>
          </a:xfrm>
        </p:spPr>
        <p:txBody>
          <a:bodyPr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1С: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Карьеры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каждую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осень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dirty="0"/>
          </a:p>
        </p:txBody>
      </p:sp>
      <p:sp>
        <p:nvSpPr>
          <p:cNvPr id="15369" name="Rectangle 13">
            <a:extLst>
              <a:ext uri="{FF2B5EF4-FFF2-40B4-BE49-F238E27FC236}">
                <a16:creationId xmlns:a16="http://schemas.microsoft.com/office/drawing/2014/main" id="{02C23849-EB50-9FB1-D4A1-07A80E60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5370" name="Rectangle 14">
            <a:extLst>
              <a:ext uri="{FF2B5EF4-FFF2-40B4-BE49-F238E27FC236}">
                <a16:creationId xmlns:a16="http://schemas.microsoft.com/office/drawing/2014/main" id="{0B5CBD61-CA7A-FFB0-6756-0A7BE742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5371" name="Rectangle 15">
            <a:extLst>
              <a:ext uri="{FF2B5EF4-FFF2-40B4-BE49-F238E27FC236}">
                <a16:creationId xmlns:a16="http://schemas.microsoft.com/office/drawing/2014/main" id="{5C840F35-8009-EACE-FADB-CCFB9485F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BD30B66-3E46-0147-907B-DE72A80E47D2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147470-6860-ED41-973A-E03991E20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26" y="1564571"/>
            <a:ext cx="2807047" cy="18717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BA2B1F-998E-5CB2-CA2A-2ADDC6001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229" y="1564571"/>
            <a:ext cx="2807047" cy="18717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38D8220-8CB3-68A9-9D07-8CD43D79F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476" y="1564571"/>
            <a:ext cx="2807047" cy="187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22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Заголовок 1">
            <a:extLst>
              <a:ext uri="{FF2B5EF4-FFF2-40B4-BE49-F238E27FC236}">
                <a16:creationId xmlns:a16="http://schemas.microsoft.com/office/drawing/2014/main" id="{EAB659FB-8526-CE0D-C8D2-5FC375DA9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339725"/>
            <a:ext cx="5408871" cy="369888"/>
          </a:xfrm>
        </p:spPr>
        <p:txBody>
          <a:bodyPr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День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IT-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Карьеры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каждую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весну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dirty="0"/>
          </a:p>
        </p:txBody>
      </p:sp>
      <p:sp>
        <p:nvSpPr>
          <p:cNvPr id="15369" name="Rectangle 13">
            <a:extLst>
              <a:ext uri="{FF2B5EF4-FFF2-40B4-BE49-F238E27FC236}">
                <a16:creationId xmlns:a16="http://schemas.microsoft.com/office/drawing/2014/main" id="{02C23849-EB50-9FB1-D4A1-07A80E60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5370" name="Rectangle 14">
            <a:extLst>
              <a:ext uri="{FF2B5EF4-FFF2-40B4-BE49-F238E27FC236}">
                <a16:creationId xmlns:a16="http://schemas.microsoft.com/office/drawing/2014/main" id="{0B5CBD61-CA7A-FFB0-6756-0A7BE742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5371" name="Rectangle 15">
            <a:extLst>
              <a:ext uri="{FF2B5EF4-FFF2-40B4-BE49-F238E27FC236}">
                <a16:creationId xmlns:a16="http://schemas.microsoft.com/office/drawing/2014/main" id="{5C840F35-8009-EACE-FADB-CCFB9485F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BD30B66-3E46-0147-907B-DE72A80E47D2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  <p:pic>
        <p:nvPicPr>
          <p:cNvPr id="6" name="Рисунок 5" descr="Изображение выглядит как текст, потолок,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CBB02CF-EA1C-4CF8-408B-5A0C8CED1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2" r="21196" b="-3"/>
          <a:stretch/>
        </p:blipFill>
        <p:spPr>
          <a:xfrm>
            <a:off x="113119" y="1531862"/>
            <a:ext cx="2895400" cy="2995982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7" name="Рисунок 6" descr="Изображение выглядит как текст, потолок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533D7F97-D49A-D335-4C08-3BD4AE22C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2" r="9717" b="-3"/>
          <a:stretch/>
        </p:blipFill>
        <p:spPr>
          <a:xfrm>
            <a:off x="3119038" y="1531861"/>
            <a:ext cx="2895401" cy="2995983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8" name="Объект 4" descr="Изображение выглядит как человек, внутренний,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96265F65-B92E-F52D-7E67-F72DF9E913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92" r="-3" b="-3"/>
          <a:stretch/>
        </p:blipFill>
        <p:spPr>
          <a:xfrm>
            <a:off x="6124958" y="1552204"/>
            <a:ext cx="2895401" cy="2995983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598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Заголовок 1">
            <a:extLst>
              <a:ext uri="{FF2B5EF4-FFF2-40B4-BE49-F238E27FC236}">
                <a16:creationId xmlns:a16="http://schemas.microsoft.com/office/drawing/2014/main" id="{EAB659FB-8526-CE0D-C8D2-5FC375DA9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214892"/>
            <a:ext cx="5257800" cy="1107996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Командный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конкурс разработки мобильных приложений на платформе «1С: Предприятие»</a:t>
            </a:r>
            <a:endParaRPr lang="ru-RU" altLang="ru-RU" dirty="0"/>
          </a:p>
        </p:txBody>
      </p:sp>
      <p:sp>
        <p:nvSpPr>
          <p:cNvPr id="15369" name="Rectangle 13">
            <a:extLst>
              <a:ext uri="{FF2B5EF4-FFF2-40B4-BE49-F238E27FC236}">
                <a16:creationId xmlns:a16="http://schemas.microsoft.com/office/drawing/2014/main" id="{02C23849-EB50-9FB1-D4A1-07A80E60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5370" name="Rectangle 14">
            <a:extLst>
              <a:ext uri="{FF2B5EF4-FFF2-40B4-BE49-F238E27FC236}">
                <a16:creationId xmlns:a16="http://schemas.microsoft.com/office/drawing/2014/main" id="{0B5CBD61-CA7A-FFB0-6756-0A7BE742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5371" name="Rectangle 15">
            <a:extLst>
              <a:ext uri="{FF2B5EF4-FFF2-40B4-BE49-F238E27FC236}">
                <a16:creationId xmlns:a16="http://schemas.microsoft.com/office/drawing/2014/main" id="{5C840F35-8009-EACE-FADB-CCFB9485F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BD30B66-3E46-0147-907B-DE72A80E47D2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  <p:pic>
        <p:nvPicPr>
          <p:cNvPr id="2" name="Рисунок 1" descr="Изображение выглядит как внутренний, потолок, по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67D9864-2DB9-75C1-FFC1-F02BA759F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13" r="27347" b="2"/>
          <a:stretch/>
        </p:blipFill>
        <p:spPr>
          <a:xfrm>
            <a:off x="218926" y="1915960"/>
            <a:ext cx="2389627" cy="2526209"/>
          </a:xfrm>
          <a:custGeom>
            <a:avLst/>
            <a:gdLst/>
            <a:ahLst/>
            <a:cxnLst/>
            <a:rect l="l" t="t" r="r" b="b"/>
            <a:pathLst>
              <a:path w="3919476" h="4143507">
                <a:moveTo>
                  <a:pt x="0" y="0"/>
                </a:moveTo>
                <a:lnTo>
                  <a:pt x="3903116" y="0"/>
                </a:lnTo>
                <a:lnTo>
                  <a:pt x="3899307" y="150213"/>
                </a:lnTo>
                <a:cubicBezTo>
                  <a:pt x="3899870" y="322276"/>
                  <a:pt x="3912280" y="494071"/>
                  <a:pt x="3910163" y="665222"/>
                </a:cubicBezTo>
                <a:cubicBezTo>
                  <a:pt x="3909034" y="760465"/>
                  <a:pt x="3887866" y="855454"/>
                  <a:pt x="3891817" y="950951"/>
                </a:cubicBezTo>
                <a:cubicBezTo>
                  <a:pt x="3903389" y="1240363"/>
                  <a:pt x="3899579" y="1529902"/>
                  <a:pt x="3914679" y="1819187"/>
                </a:cubicBezTo>
                <a:cubicBezTo>
                  <a:pt x="3924446" y="1960184"/>
                  <a:pt x="3919293" y="2101691"/>
                  <a:pt x="3899297" y="2241812"/>
                </a:cubicBezTo>
                <a:cubicBezTo>
                  <a:pt x="3882644" y="2346833"/>
                  <a:pt x="3892946" y="2452744"/>
                  <a:pt x="3900002" y="2558273"/>
                </a:cubicBezTo>
                <a:cubicBezTo>
                  <a:pt x="3908611" y="2686026"/>
                  <a:pt x="3913268" y="2813652"/>
                  <a:pt x="3899155" y="2941659"/>
                </a:cubicBezTo>
                <a:cubicBezTo>
                  <a:pt x="3888995" y="3032710"/>
                  <a:pt x="3898449" y="3124270"/>
                  <a:pt x="3904095" y="3215577"/>
                </a:cubicBezTo>
                <a:cubicBezTo>
                  <a:pt x="3911433" y="3310871"/>
                  <a:pt x="3911433" y="3406520"/>
                  <a:pt x="3904095" y="3501814"/>
                </a:cubicBezTo>
                <a:cubicBezTo>
                  <a:pt x="3896728" y="3588930"/>
                  <a:pt x="3898478" y="3676464"/>
                  <a:pt x="3909317" y="3763288"/>
                </a:cubicBezTo>
                <a:cubicBezTo>
                  <a:pt x="3921171" y="3864881"/>
                  <a:pt x="3911998" y="3966473"/>
                  <a:pt x="3903389" y="4068066"/>
                </a:cubicBezTo>
                <a:lnTo>
                  <a:pt x="3899890" y="4129496"/>
                </a:lnTo>
                <a:lnTo>
                  <a:pt x="3856837" y="4131079"/>
                </a:lnTo>
                <a:cubicBezTo>
                  <a:pt x="3690565" y="4131562"/>
                  <a:pt x="3524292" y="4118803"/>
                  <a:pt x="3358020" y="4125635"/>
                </a:cubicBezTo>
                <a:cubicBezTo>
                  <a:pt x="3138339" y="4134610"/>
                  <a:pt x="2918661" y="4144924"/>
                  <a:pt x="2699106" y="4130457"/>
                </a:cubicBezTo>
                <a:cubicBezTo>
                  <a:pt x="2548620" y="4120546"/>
                  <a:pt x="2397378" y="4107552"/>
                  <a:pt x="2246135" y="4111571"/>
                </a:cubicBezTo>
                <a:cubicBezTo>
                  <a:pt x="2090859" y="4115857"/>
                  <a:pt x="1936213" y="4129921"/>
                  <a:pt x="1781316" y="4140235"/>
                </a:cubicBezTo>
                <a:cubicBezTo>
                  <a:pt x="1667682" y="4147695"/>
                  <a:pt x="1553608" y="4142392"/>
                  <a:pt x="1441020" y="4124430"/>
                </a:cubicBezTo>
                <a:cubicBezTo>
                  <a:pt x="1360735" y="4111704"/>
                  <a:pt x="1279946" y="4117196"/>
                  <a:pt x="1199535" y="4121751"/>
                </a:cubicBezTo>
                <a:cubicBezTo>
                  <a:pt x="1054343" y="4130324"/>
                  <a:pt x="909653" y="4143718"/>
                  <a:pt x="764462" y="4130324"/>
                </a:cubicBezTo>
                <a:cubicBezTo>
                  <a:pt x="634770" y="4118267"/>
                  <a:pt x="503820" y="4108490"/>
                  <a:pt x="375137" y="4118267"/>
                </a:cubicBezTo>
                <a:cubicBezTo>
                  <a:pt x="278626" y="4125601"/>
                  <a:pt x="182043" y="4132935"/>
                  <a:pt x="85336" y="4130493"/>
                </a:cubicBezTo>
                <a:lnTo>
                  <a:pt x="0" y="4125145"/>
                </a:lnTo>
                <a:close/>
              </a:path>
            </a:pathLst>
          </a:custGeom>
        </p:spPr>
      </p:pic>
      <p:pic>
        <p:nvPicPr>
          <p:cNvPr id="4" name="Рисунок 3" descr="Изображение выглядит как внутренний, потолок, п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0674FB8-C3DB-B9FA-9CA2-796E7C7CC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9" r="-4" b="-4"/>
          <a:stretch/>
        </p:blipFill>
        <p:spPr>
          <a:xfrm>
            <a:off x="5240240" y="1915960"/>
            <a:ext cx="3829329" cy="2475598"/>
          </a:xfrm>
          <a:custGeom>
            <a:avLst/>
            <a:gdLst/>
            <a:ahLst/>
            <a:cxnLst/>
            <a:rect l="l" t="t" r="r" b="b"/>
            <a:pathLst>
              <a:path w="3912953" h="2529660">
                <a:moveTo>
                  <a:pt x="936025" y="662"/>
                </a:moveTo>
                <a:cubicBezTo>
                  <a:pt x="1035236" y="-744"/>
                  <a:pt x="1134457" y="93"/>
                  <a:pt x="1233691" y="3173"/>
                </a:cubicBezTo>
                <a:cubicBezTo>
                  <a:pt x="1304145" y="5316"/>
                  <a:pt x="1373087" y="24605"/>
                  <a:pt x="1443792" y="29025"/>
                </a:cubicBezTo>
                <a:cubicBezTo>
                  <a:pt x="1628434" y="40276"/>
                  <a:pt x="1812824" y="30901"/>
                  <a:pt x="1996836" y="18310"/>
                </a:cubicBezTo>
                <a:cubicBezTo>
                  <a:pt x="2245239" y="628"/>
                  <a:pt x="2494513" y="2101"/>
                  <a:pt x="2742715" y="22730"/>
                </a:cubicBezTo>
                <a:cubicBezTo>
                  <a:pt x="2962786" y="43947"/>
                  <a:pt x="3184369" y="39942"/>
                  <a:pt x="3403645" y="10808"/>
                </a:cubicBezTo>
                <a:cubicBezTo>
                  <a:pt x="3527916" y="-7007"/>
                  <a:pt x="3653321" y="9067"/>
                  <a:pt x="3778223" y="10808"/>
                </a:cubicBezTo>
                <a:lnTo>
                  <a:pt x="3895044" y="13590"/>
                </a:lnTo>
                <a:lnTo>
                  <a:pt x="3906212" y="275626"/>
                </a:lnTo>
                <a:cubicBezTo>
                  <a:pt x="3913438" y="398465"/>
                  <a:pt x="3909471" y="521632"/>
                  <a:pt x="3894358" y="643899"/>
                </a:cubicBezTo>
                <a:cubicBezTo>
                  <a:pt x="3888995" y="692536"/>
                  <a:pt x="3889982" y="741301"/>
                  <a:pt x="3888995" y="790066"/>
                </a:cubicBezTo>
                <a:cubicBezTo>
                  <a:pt x="3888712" y="799463"/>
                  <a:pt x="3895063" y="810383"/>
                  <a:pt x="3883632" y="818257"/>
                </a:cubicBezTo>
                <a:lnTo>
                  <a:pt x="3883632" y="830956"/>
                </a:lnTo>
                <a:cubicBezTo>
                  <a:pt x="3896192" y="837941"/>
                  <a:pt x="3889701" y="849370"/>
                  <a:pt x="3890688" y="858514"/>
                </a:cubicBezTo>
                <a:cubicBezTo>
                  <a:pt x="3907355" y="1033621"/>
                  <a:pt x="3909867" y="1209579"/>
                  <a:pt x="3898168" y="1385017"/>
                </a:cubicBezTo>
                <a:cubicBezTo>
                  <a:pt x="3889559" y="1546549"/>
                  <a:pt x="3898449" y="1707827"/>
                  <a:pt x="3908893" y="1869233"/>
                </a:cubicBezTo>
                <a:cubicBezTo>
                  <a:pt x="3921312" y="2061116"/>
                  <a:pt x="3901555" y="2252872"/>
                  <a:pt x="3898591" y="2444754"/>
                </a:cubicBezTo>
                <a:cubicBezTo>
                  <a:pt x="3898309" y="2461962"/>
                  <a:pt x="3899367" y="2479201"/>
                  <a:pt x="3900673" y="2496440"/>
                </a:cubicBezTo>
                <a:lnTo>
                  <a:pt x="3902963" y="2529660"/>
                </a:lnTo>
                <a:lnTo>
                  <a:pt x="0" y="2529660"/>
                </a:lnTo>
                <a:lnTo>
                  <a:pt x="0" y="15736"/>
                </a:lnTo>
                <a:lnTo>
                  <a:pt x="938" y="16032"/>
                </a:lnTo>
                <a:cubicBezTo>
                  <a:pt x="213686" y="39741"/>
                  <a:pt x="426055" y="24338"/>
                  <a:pt x="638426" y="11612"/>
                </a:cubicBezTo>
                <a:cubicBezTo>
                  <a:pt x="737616" y="5719"/>
                  <a:pt x="836815" y="2069"/>
                  <a:pt x="936025" y="662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внутренний, потолок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955BB6F-FC96-7E0C-2CAB-1A677D4954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60" r="9663" b="-2"/>
          <a:stretch/>
        </p:blipFill>
        <p:spPr>
          <a:xfrm>
            <a:off x="2695652" y="1915960"/>
            <a:ext cx="2490133" cy="2496654"/>
          </a:xfrm>
          <a:custGeom>
            <a:avLst/>
            <a:gdLst/>
            <a:ahLst/>
            <a:cxnLst/>
            <a:rect l="l" t="t" r="r" b="b"/>
            <a:pathLst>
              <a:path w="3058821" h="3066831">
                <a:moveTo>
                  <a:pt x="2787020" y="1261"/>
                </a:moveTo>
                <a:cubicBezTo>
                  <a:pt x="2839709" y="-518"/>
                  <a:pt x="2892422" y="-414"/>
                  <a:pt x="2945069" y="1571"/>
                </a:cubicBezTo>
                <a:lnTo>
                  <a:pt x="3038769" y="8460"/>
                </a:lnTo>
                <a:lnTo>
                  <a:pt x="3040494" y="37341"/>
                </a:lnTo>
                <a:cubicBezTo>
                  <a:pt x="3041244" y="71882"/>
                  <a:pt x="3039776" y="106360"/>
                  <a:pt x="3033397" y="140806"/>
                </a:cubicBezTo>
                <a:cubicBezTo>
                  <a:pt x="3014006" y="247842"/>
                  <a:pt x="3013240" y="353093"/>
                  <a:pt x="3049089" y="457834"/>
                </a:cubicBezTo>
                <a:cubicBezTo>
                  <a:pt x="3061974" y="495214"/>
                  <a:pt x="3059933" y="536166"/>
                  <a:pt x="3055085" y="576225"/>
                </a:cubicBezTo>
                <a:cubicBezTo>
                  <a:pt x="3043731" y="670377"/>
                  <a:pt x="3028167" y="764784"/>
                  <a:pt x="3035311" y="859828"/>
                </a:cubicBezTo>
                <a:cubicBezTo>
                  <a:pt x="3053554" y="1099545"/>
                  <a:pt x="3026891" y="1339261"/>
                  <a:pt x="3038883" y="1578850"/>
                </a:cubicBezTo>
                <a:cubicBezTo>
                  <a:pt x="3039113" y="1594185"/>
                  <a:pt x="3038526" y="1609507"/>
                  <a:pt x="3037097" y="1624778"/>
                </a:cubicBezTo>
                <a:cubicBezTo>
                  <a:pt x="3032504" y="1713061"/>
                  <a:pt x="3017960" y="1801599"/>
                  <a:pt x="3043476" y="1889499"/>
                </a:cubicBezTo>
                <a:cubicBezTo>
                  <a:pt x="3046015" y="1904618"/>
                  <a:pt x="3045632" y="1920080"/>
                  <a:pt x="3042328" y="1935044"/>
                </a:cubicBezTo>
                <a:cubicBezTo>
                  <a:pt x="3031394" y="2011884"/>
                  <a:pt x="3028524" y="2089667"/>
                  <a:pt x="3033780" y="2167106"/>
                </a:cubicBezTo>
                <a:cubicBezTo>
                  <a:pt x="3048962" y="2335903"/>
                  <a:pt x="3051130" y="2505606"/>
                  <a:pt x="3040286" y="2674734"/>
                </a:cubicBezTo>
                <a:cubicBezTo>
                  <a:pt x="3036459" y="2750260"/>
                  <a:pt x="3031611" y="2825530"/>
                  <a:pt x="3028294" y="2900035"/>
                </a:cubicBezTo>
                <a:cubicBezTo>
                  <a:pt x="3027210" y="2934608"/>
                  <a:pt x="3025392" y="2969245"/>
                  <a:pt x="3026078" y="3003803"/>
                </a:cubicBezTo>
                <a:lnTo>
                  <a:pt x="3033892" y="3066831"/>
                </a:lnTo>
                <a:lnTo>
                  <a:pt x="23851" y="3066831"/>
                </a:lnTo>
                <a:lnTo>
                  <a:pt x="42401" y="2704831"/>
                </a:lnTo>
                <a:cubicBezTo>
                  <a:pt x="45364" y="2461136"/>
                  <a:pt x="53409" y="2216933"/>
                  <a:pt x="28288" y="1974000"/>
                </a:cubicBezTo>
                <a:cubicBezTo>
                  <a:pt x="11213" y="1809420"/>
                  <a:pt x="17986" y="1645602"/>
                  <a:pt x="21091" y="1481150"/>
                </a:cubicBezTo>
                <a:cubicBezTo>
                  <a:pt x="24619" y="1296377"/>
                  <a:pt x="22926" y="1111480"/>
                  <a:pt x="22926" y="926707"/>
                </a:cubicBezTo>
                <a:cubicBezTo>
                  <a:pt x="22643" y="846322"/>
                  <a:pt x="27442" y="766445"/>
                  <a:pt x="35627" y="686441"/>
                </a:cubicBezTo>
                <a:cubicBezTo>
                  <a:pt x="47340" y="570372"/>
                  <a:pt x="33228" y="454937"/>
                  <a:pt x="14458" y="340646"/>
                </a:cubicBezTo>
                <a:cubicBezTo>
                  <a:pt x="3337" y="261010"/>
                  <a:pt x="-1375" y="180751"/>
                  <a:pt x="346" y="100506"/>
                </a:cubicBezTo>
                <a:lnTo>
                  <a:pt x="2424" y="12627"/>
                </a:lnTo>
                <a:lnTo>
                  <a:pt x="3495" y="12901"/>
                </a:lnTo>
                <a:cubicBezTo>
                  <a:pt x="343898" y="-3971"/>
                  <a:pt x="684174" y="17086"/>
                  <a:pt x="1024451" y="18263"/>
                </a:cubicBezTo>
                <a:cubicBezTo>
                  <a:pt x="1134033" y="18655"/>
                  <a:pt x="1243235" y="13685"/>
                  <a:pt x="1352564" y="9238"/>
                </a:cubicBezTo>
                <a:cubicBezTo>
                  <a:pt x="1493565" y="3614"/>
                  <a:pt x="1634312" y="14731"/>
                  <a:pt x="1775060" y="12508"/>
                </a:cubicBezTo>
                <a:cubicBezTo>
                  <a:pt x="2008160" y="8846"/>
                  <a:pt x="2241134" y="19571"/>
                  <a:pt x="2474235" y="12508"/>
                </a:cubicBezTo>
                <a:cubicBezTo>
                  <a:pt x="2578497" y="9238"/>
                  <a:pt x="2682758" y="4268"/>
                  <a:pt x="2787020" y="12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9669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Заголовок 1">
            <a:extLst>
              <a:ext uri="{FF2B5EF4-FFF2-40B4-BE49-F238E27FC236}">
                <a16:creationId xmlns:a16="http://schemas.microsoft.com/office/drawing/2014/main" id="{EAB659FB-8526-CE0D-C8D2-5FC375DA9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225851"/>
            <a:ext cx="5257800" cy="1107996"/>
          </a:xfrm>
        </p:spPr>
        <p:txBody>
          <a:bodyPr/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Региональный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тур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международной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олимпиады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программированию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платформе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«1С: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Предприятие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altLang="ru-RU" dirty="0"/>
          </a:p>
        </p:txBody>
      </p:sp>
      <p:sp>
        <p:nvSpPr>
          <p:cNvPr id="15369" name="Rectangle 13">
            <a:extLst>
              <a:ext uri="{FF2B5EF4-FFF2-40B4-BE49-F238E27FC236}">
                <a16:creationId xmlns:a16="http://schemas.microsoft.com/office/drawing/2014/main" id="{02C23849-EB50-9FB1-D4A1-07A80E60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5370" name="Rectangle 14">
            <a:extLst>
              <a:ext uri="{FF2B5EF4-FFF2-40B4-BE49-F238E27FC236}">
                <a16:creationId xmlns:a16="http://schemas.microsoft.com/office/drawing/2014/main" id="{0B5CBD61-CA7A-FFB0-6756-0A7BE742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5371" name="Rectangle 15">
            <a:extLst>
              <a:ext uri="{FF2B5EF4-FFF2-40B4-BE49-F238E27FC236}">
                <a16:creationId xmlns:a16="http://schemas.microsoft.com/office/drawing/2014/main" id="{5C840F35-8009-EACE-FADB-CCFB9485F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BD30B66-3E46-0147-907B-DE72A80E47D2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  <p:pic>
        <p:nvPicPr>
          <p:cNvPr id="2" name="Рисунок 1" descr="Изображение выглядит как текст, потоло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052D44ED-C73C-1007-4018-CB4FAF76A9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57" r="-3" b="-3"/>
          <a:stretch/>
        </p:blipFill>
        <p:spPr>
          <a:xfrm>
            <a:off x="712381" y="1610329"/>
            <a:ext cx="2796363" cy="2906109"/>
          </a:xfrm>
          <a:custGeom>
            <a:avLst/>
            <a:gdLst/>
            <a:ahLst/>
            <a:cxnLst/>
            <a:rect l="l" t="t" r="r" b="b"/>
            <a:pathLst>
              <a:path w="4033958" h="4192254">
                <a:moveTo>
                  <a:pt x="0" y="0"/>
                </a:moveTo>
                <a:lnTo>
                  <a:pt x="4021829" y="0"/>
                </a:lnTo>
                <a:lnTo>
                  <a:pt x="4021051" y="3317"/>
                </a:lnTo>
                <a:cubicBezTo>
                  <a:pt x="4023338" y="150734"/>
                  <a:pt x="4035666" y="297897"/>
                  <a:pt x="4033759" y="445315"/>
                </a:cubicBezTo>
                <a:cubicBezTo>
                  <a:pt x="4032361" y="542025"/>
                  <a:pt x="4015713" y="637592"/>
                  <a:pt x="4011393" y="734049"/>
                </a:cubicBezTo>
                <a:cubicBezTo>
                  <a:pt x="4005293" y="872443"/>
                  <a:pt x="4018763" y="1010328"/>
                  <a:pt x="4022068" y="1148469"/>
                </a:cubicBezTo>
                <a:cubicBezTo>
                  <a:pt x="4031726" y="1552087"/>
                  <a:pt x="4007071" y="1955578"/>
                  <a:pt x="4024354" y="2359068"/>
                </a:cubicBezTo>
                <a:cubicBezTo>
                  <a:pt x="4029820" y="2477383"/>
                  <a:pt x="4008216" y="2594173"/>
                  <a:pt x="4011646" y="2712107"/>
                </a:cubicBezTo>
                <a:cubicBezTo>
                  <a:pt x="4015841" y="2851391"/>
                  <a:pt x="4020543" y="2990040"/>
                  <a:pt x="4023466" y="3129832"/>
                </a:cubicBezTo>
                <a:cubicBezTo>
                  <a:pt x="4029438" y="3409416"/>
                  <a:pt x="4016858" y="3689000"/>
                  <a:pt x="4021433" y="3968585"/>
                </a:cubicBezTo>
                <a:lnTo>
                  <a:pt x="4022936" y="4166132"/>
                </a:lnTo>
                <a:lnTo>
                  <a:pt x="3955504" y="4158897"/>
                </a:lnTo>
                <a:cubicBezTo>
                  <a:pt x="3911261" y="4157030"/>
                  <a:pt x="3866909" y="4158025"/>
                  <a:pt x="3822699" y="4161892"/>
                </a:cubicBezTo>
                <a:cubicBezTo>
                  <a:pt x="3594839" y="4176937"/>
                  <a:pt x="3366726" y="4170146"/>
                  <a:pt x="3138865" y="4173475"/>
                </a:cubicBezTo>
                <a:cubicBezTo>
                  <a:pt x="2834041" y="4178001"/>
                  <a:pt x="2529470" y="4166419"/>
                  <a:pt x="2224773" y="4165354"/>
                </a:cubicBezTo>
                <a:cubicBezTo>
                  <a:pt x="2162319" y="4165088"/>
                  <a:pt x="2099613" y="4168549"/>
                  <a:pt x="2037413" y="4173874"/>
                </a:cubicBezTo>
                <a:cubicBezTo>
                  <a:pt x="1951239" y="4181064"/>
                  <a:pt x="1866201" y="4172010"/>
                  <a:pt x="1780785" y="4163490"/>
                </a:cubicBezTo>
                <a:cubicBezTo>
                  <a:pt x="1677831" y="4153239"/>
                  <a:pt x="1575129" y="4162292"/>
                  <a:pt x="1472807" y="4174140"/>
                </a:cubicBezTo>
                <a:cubicBezTo>
                  <a:pt x="1297142" y="4194097"/>
                  <a:pt x="1120153" y="4197572"/>
                  <a:pt x="943908" y="4184525"/>
                </a:cubicBezTo>
                <a:cubicBezTo>
                  <a:pt x="749229" y="4170546"/>
                  <a:pt x="554677" y="4173076"/>
                  <a:pt x="359999" y="4174140"/>
                </a:cubicBezTo>
                <a:lnTo>
                  <a:pt x="0" y="4173167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внутренний, потолок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74CC7E1-4664-F921-9A8F-DF772E2CC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777" r="-3" b="9895"/>
          <a:stretch/>
        </p:blipFill>
        <p:spPr>
          <a:xfrm>
            <a:off x="4079548" y="1628795"/>
            <a:ext cx="4674993" cy="2887643"/>
          </a:xfrm>
          <a:custGeom>
            <a:avLst/>
            <a:gdLst/>
            <a:ahLst/>
            <a:cxnLst/>
            <a:rect l="l" t="t" r="r" b="b"/>
            <a:pathLst>
              <a:path w="4038139" h="2494272">
                <a:moveTo>
                  <a:pt x="2438639" y="4"/>
                </a:moveTo>
                <a:cubicBezTo>
                  <a:pt x="2482788" y="-80"/>
                  <a:pt x="2526947" y="1185"/>
                  <a:pt x="2571105" y="4513"/>
                </a:cubicBezTo>
                <a:cubicBezTo>
                  <a:pt x="2719783" y="18159"/>
                  <a:pt x="2869154" y="21488"/>
                  <a:pt x="3018248" y="14498"/>
                </a:cubicBezTo>
                <a:cubicBezTo>
                  <a:pt x="3138058" y="5805"/>
                  <a:pt x="3258233" y="4287"/>
                  <a:pt x="3378208" y="9972"/>
                </a:cubicBezTo>
                <a:cubicBezTo>
                  <a:pt x="3489993" y="16762"/>
                  <a:pt x="3601778" y="23684"/>
                  <a:pt x="3713942" y="19690"/>
                </a:cubicBezTo>
                <a:cubicBezTo>
                  <a:pt x="3758606" y="18093"/>
                  <a:pt x="3802639" y="16096"/>
                  <a:pt x="3846924" y="13433"/>
                </a:cubicBezTo>
                <a:cubicBezTo>
                  <a:pt x="3887658" y="9806"/>
                  <a:pt x="3928502" y="8092"/>
                  <a:pt x="3969337" y="8291"/>
                </a:cubicBezTo>
                <a:lnTo>
                  <a:pt x="4026100" y="11233"/>
                </a:lnTo>
                <a:lnTo>
                  <a:pt x="4028421" y="135049"/>
                </a:lnTo>
                <a:cubicBezTo>
                  <a:pt x="4036046" y="318940"/>
                  <a:pt x="4039604" y="503210"/>
                  <a:pt x="4023338" y="686719"/>
                </a:cubicBezTo>
                <a:cubicBezTo>
                  <a:pt x="4003386" y="911530"/>
                  <a:pt x="4007834" y="1135834"/>
                  <a:pt x="4023338" y="1360263"/>
                </a:cubicBezTo>
                <a:cubicBezTo>
                  <a:pt x="4030583" y="1465615"/>
                  <a:pt x="4044435" y="1570714"/>
                  <a:pt x="4034903" y="1676701"/>
                </a:cubicBezTo>
                <a:cubicBezTo>
                  <a:pt x="4027405" y="1758671"/>
                  <a:pt x="4018383" y="1840513"/>
                  <a:pt x="4011646" y="1922609"/>
                </a:cubicBezTo>
                <a:cubicBezTo>
                  <a:pt x="3996524" y="2106499"/>
                  <a:pt x="4007453" y="2290263"/>
                  <a:pt x="4019145" y="2474025"/>
                </a:cubicBezTo>
                <a:lnTo>
                  <a:pt x="4019523" y="2494272"/>
                </a:lnTo>
                <a:lnTo>
                  <a:pt x="0" y="2494272"/>
                </a:lnTo>
                <a:lnTo>
                  <a:pt x="0" y="11504"/>
                </a:lnTo>
                <a:lnTo>
                  <a:pt x="24642" y="15297"/>
                </a:lnTo>
                <a:cubicBezTo>
                  <a:pt x="90250" y="15297"/>
                  <a:pt x="155731" y="12501"/>
                  <a:pt x="221213" y="7975"/>
                </a:cubicBezTo>
                <a:cubicBezTo>
                  <a:pt x="364237" y="-159"/>
                  <a:pt x="507641" y="3223"/>
                  <a:pt x="650186" y="18093"/>
                </a:cubicBezTo>
                <a:cubicBezTo>
                  <a:pt x="751034" y="25934"/>
                  <a:pt x="852334" y="24683"/>
                  <a:pt x="952991" y="14365"/>
                </a:cubicBezTo>
                <a:cubicBezTo>
                  <a:pt x="1137703" y="-1744"/>
                  <a:pt x="1322035" y="11170"/>
                  <a:pt x="1506368" y="22087"/>
                </a:cubicBezTo>
                <a:cubicBezTo>
                  <a:pt x="1684896" y="32736"/>
                  <a:pt x="1863300" y="24882"/>
                  <a:pt x="2041828" y="17826"/>
                </a:cubicBezTo>
                <a:cubicBezTo>
                  <a:pt x="2173833" y="12635"/>
                  <a:pt x="2306192" y="253"/>
                  <a:pt x="2438639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87567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4BEDB98B-6440-7D92-EE38-F772B0F1E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55337"/>
            <a:ext cx="6913563" cy="738664"/>
          </a:xfrm>
        </p:spPr>
        <p:txBody>
          <a:bodyPr/>
          <a:lstStyle/>
          <a:p>
            <a:r>
              <a:rPr lang="ru-RU" altLang="ru-RU" dirty="0"/>
              <a:t>Результаты наших студентов в </a:t>
            </a:r>
            <a:br>
              <a:rPr lang="ru-RU" altLang="ru-RU" dirty="0"/>
            </a:br>
            <a:r>
              <a:rPr lang="ru-RU" altLang="ru-RU" dirty="0"/>
              <a:t>«1С: Соревнованиях»</a:t>
            </a:r>
          </a:p>
        </p:txBody>
      </p:sp>
      <p:sp>
        <p:nvSpPr>
          <p:cNvPr id="14342" name="Rectangle 13">
            <a:extLst>
              <a:ext uri="{FF2B5EF4-FFF2-40B4-BE49-F238E27FC236}">
                <a16:creationId xmlns:a16="http://schemas.microsoft.com/office/drawing/2014/main" id="{771D30D5-B447-B98F-CE6A-81490326E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4343" name="Rectangle 14">
            <a:extLst>
              <a:ext uri="{FF2B5EF4-FFF2-40B4-BE49-F238E27FC236}">
                <a16:creationId xmlns:a16="http://schemas.microsoft.com/office/drawing/2014/main" id="{133233A5-3F60-AD17-CE9D-CF97A653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4344" name="Rectangle 15">
            <a:extLst>
              <a:ext uri="{FF2B5EF4-FFF2-40B4-BE49-F238E27FC236}">
                <a16:creationId xmlns:a16="http://schemas.microsoft.com/office/drawing/2014/main" id="{D2E9B7DE-249E-39CC-C31C-935EF6917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BA6D9A7-E71D-4846-BDA2-CE49E8D95F5C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47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Текст 2">
            <a:extLst>
              <a:ext uri="{FF2B5EF4-FFF2-40B4-BE49-F238E27FC236}">
                <a16:creationId xmlns:a16="http://schemas.microsoft.com/office/drawing/2014/main" id="{8FF0298B-7AE8-F718-88C8-0E6C9B025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403991"/>
            <a:ext cx="4065994" cy="619125"/>
          </a:xfrm>
        </p:spPr>
        <p:txBody>
          <a:bodyPr/>
          <a:lstStyle/>
          <a:p>
            <a:r>
              <a:rPr lang="ru-RU" altLang="ru-RU" sz="1800" dirty="0"/>
              <a:t>Вера </a:t>
            </a:r>
            <a:r>
              <a:rPr lang="ru-RU" altLang="ru-RU" sz="1800" dirty="0" err="1"/>
              <a:t>Шеврыгина</a:t>
            </a:r>
            <a:r>
              <a:rPr lang="ru-RU" altLang="ru-RU" sz="1800" dirty="0"/>
              <a:t> – 2 и 3 место в 2018 и 2019 годах</a:t>
            </a:r>
          </a:p>
        </p:txBody>
      </p:sp>
      <p:sp>
        <p:nvSpPr>
          <p:cNvPr id="15364" name="Текст 4">
            <a:extLst>
              <a:ext uri="{FF2B5EF4-FFF2-40B4-BE49-F238E27FC236}">
                <a16:creationId xmlns:a16="http://schemas.microsoft.com/office/drawing/2014/main" id="{50BB54CA-F17F-A3BE-615D-5C875FEF66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572000" y="1425575"/>
            <a:ext cx="2461865" cy="619125"/>
          </a:xfrm>
        </p:spPr>
        <p:txBody>
          <a:bodyPr/>
          <a:lstStyle/>
          <a:p>
            <a:r>
              <a:rPr lang="ru-RU" altLang="ru-RU" sz="1800" dirty="0"/>
              <a:t>Илья Васильев – 3 место в 2019 году</a:t>
            </a:r>
          </a:p>
        </p:txBody>
      </p:sp>
      <p:sp>
        <p:nvSpPr>
          <p:cNvPr id="15366" name="Заголовок 1">
            <a:extLst>
              <a:ext uri="{FF2B5EF4-FFF2-40B4-BE49-F238E27FC236}">
                <a16:creationId xmlns:a16="http://schemas.microsoft.com/office/drawing/2014/main" id="{EAB659FB-8526-CE0D-C8D2-5FC375DA9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49" y="-25633"/>
            <a:ext cx="5540375" cy="1231106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Международный профессиональный конкурс по разработке мобильного приложения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 платформе «1С:Предприятие 8»</a:t>
            </a:r>
            <a:endParaRPr lang="ru-RU" altLang="ru-RU" sz="2000" dirty="0"/>
          </a:p>
        </p:txBody>
      </p:sp>
      <p:sp>
        <p:nvSpPr>
          <p:cNvPr id="15369" name="Rectangle 13">
            <a:extLst>
              <a:ext uri="{FF2B5EF4-FFF2-40B4-BE49-F238E27FC236}">
                <a16:creationId xmlns:a16="http://schemas.microsoft.com/office/drawing/2014/main" id="{02C23849-EB50-9FB1-D4A1-07A80E60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5370" name="Rectangle 14">
            <a:extLst>
              <a:ext uri="{FF2B5EF4-FFF2-40B4-BE49-F238E27FC236}">
                <a16:creationId xmlns:a16="http://schemas.microsoft.com/office/drawing/2014/main" id="{0B5CBD61-CA7A-FFB0-6756-0A7BE742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5371" name="Rectangle 15">
            <a:extLst>
              <a:ext uri="{FF2B5EF4-FFF2-40B4-BE49-F238E27FC236}">
                <a16:creationId xmlns:a16="http://schemas.microsoft.com/office/drawing/2014/main" id="{5C840F35-8009-EACE-FADB-CCFB9485F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BD30B66-3E46-0147-907B-DE72A80E47D2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  <p:pic>
        <p:nvPicPr>
          <p:cNvPr id="4" name="Рисунок 3" descr="Изображение выглядит как человек, внутренний, сте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4D44E3BA-1E05-BD06-6213-5347490106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52" r="13132" b="3"/>
          <a:stretch/>
        </p:blipFill>
        <p:spPr>
          <a:xfrm>
            <a:off x="2355116" y="2042166"/>
            <a:ext cx="2167737" cy="2348306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текст,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35D07D3-39A9-5F31-1BDB-115109F4E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66" r="10911" b="3"/>
          <a:stretch/>
        </p:blipFill>
        <p:spPr>
          <a:xfrm>
            <a:off x="199559" y="2042166"/>
            <a:ext cx="2106410" cy="2342437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6" name="Рисунок 5" descr="Изображение выглядит как пол, внутренний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1B405514-D1C4-6C2C-9C51-6583804CCB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17" r="8633" b="3"/>
          <a:stretch/>
        </p:blipFill>
        <p:spPr>
          <a:xfrm>
            <a:off x="4985553" y="2042166"/>
            <a:ext cx="2174071" cy="2342438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Текст 2">
            <a:extLst>
              <a:ext uri="{FF2B5EF4-FFF2-40B4-BE49-F238E27FC236}">
                <a16:creationId xmlns:a16="http://schemas.microsoft.com/office/drawing/2014/main" id="{8FF0298B-7AE8-F718-88C8-0E6C9B025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227771"/>
            <a:ext cx="4065994" cy="619125"/>
          </a:xfrm>
        </p:spPr>
        <p:txBody>
          <a:bodyPr/>
          <a:lstStyle/>
          <a:p>
            <a:r>
              <a:rPr lang="ru-RU" altLang="ru-RU" sz="2000" dirty="0"/>
              <a:t>Александр Козлов – абсолютный победитель 2021</a:t>
            </a:r>
          </a:p>
        </p:txBody>
      </p:sp>
      <p:sp>
        <p:nvSpPr>
          <p:cNvPr id="15364" name="Текст 4">
            <a:extLst>
              <a:ext uri="{FF2B5EF4-FFF2-40B4-BE49-F238E27FC236}">
                <a16:creationId xmlns:a16="http://schemas.microsoft.com/office/drawing/2014/main" id="{50BB54CA-F17F-A3BE-615D-5C875FEF661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23331" y="1385305"/>
            <a:ext cx="3106539" cy="619125"/>
          </a:xfrm>
        </p:spPr>
        <p:txBody>
          <a:bodyPr/>
          <a:lstStyle/>
          <a:p>
            <a:r>
              <a:rPr lang="ru-RU" altLang="ru-RU" sz="2000" dirty="0"/>
              <a:t>Анна Торжкова – абсолютный победитель 2022</a:t>
            </a:r>
          </a:p>
        </p:txBody>
      </p:sp>
      <p:sp>
        <p:nvSpPr>
          <p:cNvPr id="15366" name="Заголовок 1">
            <a:extLst>
              <a:ext uri="{FF2B5EF4-FFF2-40B4-BE49-F238E27FC236}">
                <a16:creationId xmlns:a16="http://schemas.microsoft.com/office/drawing/2014/main" id="{EAB659FB-8526-CE0D-C8D2-5FC375DA99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16837"/>
            <a:ext cx="5257800" cy="1015663"/>
          </a:xfrm>
        </p:spPr>
        <p:txBody>
          <a:bodyPr/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олимпиада по программированию на платформе «1С: Предприятие 8»</a:t>
            </a:r>
            <a:endParaRPr lang="ru-RU" altLang="ru-RU" sz="2200" dirty="0"/>
          </a:p>
        </p:txBody>
      </p:sp>
      <p:sp>
        <p:nvSpPr>
          <p:cNvPr id="15369" name="Rectangle 13">
            <a:extLst>
              <a:ext uri="{FF2B5EF4-FFF2-40B4-BE49-F238E27FC236}">
                <a16:creationId xmlns:a16="http://schemas.microsoft.com/office/drawing/2014/main" id="{02C23849-EB50-9FB1-D4A1-07A80E602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5370" name="Rectangle 14">
            <a:extLst>
              <a:ext uri="{FF2B5EF4-FFF2-40B4-BE49-F238E27FC236}">
                <a16:creationId xmlns:a16="http://schemas.microsoft.com/office/drawing/2014/main" id="{0B5CBD61-CA7A-FFB0-6756-0A7BE7424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5371" name="Rectangle 15">
            <a:extLst>
              <a:ext uri="{FF2B5EF4-FFF2-40B4-BE49-F238E27FC236}">
                <a16:creationId xmlns:a16="http://schemas.microsoft.com/office/drawing/2014/main" id="{5C840F35-8009-EACE-FADB-CCFB9485F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BD30B66-3E46-0147-907B-DE72A80E47D2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4A16D207-F7E2-52AE-179A-72D8D11D9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8" r="19219"/>
          <a:stretch/>
        </p:blipFill>
        <p:spPr bwMode="auto">
          <a:xfrm>
            <a:off x="907292" y="2004430"/>
            <a:ext cx="2420699" cy="2512008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0CF849-AB43-E778-2A78-3FEB9A617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350"/>
          <a:stretch/>
        </p:blipFill>
        <p:spPr bwMode="auto">
          <a:xfrm>
            <a:off x="4623331" y="2009390"/>
            <a:ext cx="4065994" cy="2505219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66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1619250" y="368915"/>
            <a:ext cx="52578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1AF00"/>
                </a:solidFill>
              </a:rPr>
              <a:t>Дмитриева Татьяна Александровна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8615362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2751" indent="-285750">
              <a:spcBef>
                <a:spcPts val="0"/>
              </a:spcBef>
            </a:pPr>
            <a:endParaRPr lang="ru-RU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2751" indent="-285750">
              <a:spcBef>
                <a:spcPts val="0"/>
              </a:spcBef>
            </a:pPr>
            <a:endParaRPr lang="ru-RU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2751" indent="-285750">
              <a:spcBef>
                <a:spcPts val="0"/>
              </a:spcBef>
            </a:pP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Кандидат технических наук;</a:t>
            </a:r>
          </a:p>
          <a:p>
            <a:pPr marL="412751" indent="-285750">
              <a:spcBef>
                <a:spcPts val="0"/>
              </a:spcBef>
            </a:pPr>
            <a:r>
              <a:rPr lang="ru-RU" sz="1800" dirty="0"/>
              <a:t>заместитель заведующего кафедрой по учебной работе;</a:t>
            </a:r>
            <a:endParaRPr lang="ru-RU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2751" indent="-285750">
              <a:spcBef>
                <a:spcPts val="0"/>
              </a:spcBef>
            </a:pP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преподаю дисциплины, связанные с разработкой программного обеспечения;</a:t>
            </a:r>
          </a:p>
          <a:p>
            <a:pPr marL="412751" indent="-285750">
              <a:spcBef>
                <a:spcPts val="0"/>
              </a:spcBef>
            </a:pP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область научных интересов: искусственный интеллект, анализ больших данных.</a:t>
            </a:r>
          </a:p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endParaRPr lang="ru-RU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738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0">
            <a:extLst>
              <a:ext uri="{FF2B5EF4-FFF2-40B4-BE49-F238E27FC236}">
                <a16:creationId xmlns:a16="http://schemas.microsoft.com/office/drawing/2014/main" id="{F9B9F3C7-8972-0165-4C07-4E9BD0D4E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39549"/>
            <a:ext cx="5257800" cy="1169551"/>
          </a:xfrm>
        </p:spPr>
        <p:txBody>
          <a:bodyPr/>
          <a:lstStyle/>
          <a:p>
            <a:r>
              <a:rPr lang="ru-RU" altLang="ru-RU" sz="1900" dirty="0"/>
              <a:t>Международный конкурс выпускных квалификационных работ, выполненных с использованием программных продуктов «1С», 2021/2022 учебного года</a:t>
            </a:r>
          </a:p>
        </p:txBody>
      </p:sp>
      <p:sp>
        <p:nvSpPr>
          <p:cNvPr id="13315" name="Объект 11">
            <a:extLst>
              <a:ext uri="{FF2B5EF4-FFF2-40B4-BE49-F238E27FC236}">
                <a16:creationId xmlns:a16="http://schemas.microsoft.com/office/drawing/2014/main" id="{33C61169-36E5-1D59-FB46-B335960608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438275"/>
            <a:ext cx="5976938" cy="2933700"/>
          </a:xfrm>
        </p:spPr>
        <p:txBody>
          <a:bodyPr/>
          <a:lstStyle/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Алексей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Галкин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 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место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центральному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федеральному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округу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dirty="0"/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60D0DAFA-62B7-8694-AD75-4AE4F8FB9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2860675"/>
            <a:ext cx="25923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000"/>
              <a:t>Место под иллюстрацию</a:t>
            </a:r>
          </a:p>
        </p:txBody>
      </p:sp>
      <p:sp>
        <p:nvSpPr>
          <p:cNvPr id="13320" name="Rectangle 13">
            <a:extLst>
              <a:ext uri="{FF2B5EF4-FFF2-40B4-BE49-F238E27FC236}">
                <a16:creationId xmlns:a16="http://schemas.microsoft.com/office/drawing/2014/main" id="{365ACBD7-FF87-F38B-7273-476F3D6E3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3321" name="Rectangle 14">
            <a:extLst>
              <a:ext uri="{FF2B5EF4-FFF2-40B4-BE49-F238E27FC236}">
                <a16:creationId xmlns:a16="http://schemas.microsoft.com/office/drawing/2014/main" id="{75952838-0BDC-F25E-CE14-8794CE974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3322" name="Rectangle 15">
            <a:extLst>
              <a:ext uri="{FF2B5EF4-FFF2-40B4-BE49-F238E27FC236}">
                <a16:creationId xmlns:a16="http://schemas.microsoft.com/office/drawing/2014/main" id="{BCD32D3B-EDB4-3608-C86A-D98062FE8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4B533B2-81B9-A546-A974-22BBC4A2FEA5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  <p:pic>
        <p:nvPicPr>
          <p:cNvPr id="2" name="Рисунок 1" descr="Изображение выглядит как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0E131287-4B75-07F0-2844-9F0452094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5848" y="2108296"/>
            <a:ext cx="2677327" cy="20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07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3">
            <a:extLst>
              <a:ext uri="{FF2B5EF4-FFF2-40B4-BE49-F238E27FC236}">
                <a16:creationId xmlns:a16="http://schemas.microsoft.com/office/drawing/2014/main" id="{F7F6D571-EE10-621C-4016-451401A328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0" y="339725"/>
            <a:ext cx="6913563" cy="369888"/>
          </a:xfrm>
        </p:spPr>
        <p:txBody>
          <a:bodyPr/>
          <a:lstStyle/>
          <a:p>
            <a:r>
              <a:rPr lang="ru-RU" altLang="ru-RU" dirty="0"/>
              <a:t>Заключение</a:t>
            </a:r>
          </a:p>
        </p:txBody>
      </p:sp>
      <p:sp>
        <p:nvSpPr>
          <p:cNvPr id="16387" name="Объект 4">
            <a:extLst>
              <a:ext uri="{FF2B5EF4-FFF2-40B4-BE49-F238E27FC236}">
                <a16:creationId xmlns:a16="http://schemas.microsoft.com/office/drawing/2014/main" id="{C2004486-623B-9640-8AF4-4F52085BEC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Рекомендации к проведению занятий: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проводить лекционные занятия с минимальным числом теории в форме разбора практического задания и повторением за лектором;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 длительный срок изучения дисциплин с 1С;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 разносторонних задач;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больше методических материалов для изучения и закрепления знаний;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itchFamily="2" charset="2"/>
              <a:buChar char=""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различных возможностей по дальнейшему изучению 1С.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/>
          </a:p>
        </p:txBody>
      </p:sp>
      <p:sp>
        <p:nvSpPr>
          <p:cNvPr id="16390" name="Rectangle 13">
            <a:extLst>
              <a:ext uri="{FF2B5EF4-FFF2-40B4-BE49-F238E27FC236}">
                <a16:creationId xmlns:a16="http://schemas.microsoft.com/office/drawing/2014/main" id="{851E658F-D2F4-4AD5-8351-51575B369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6391" name="Rectangle 14">
            <a:extLst>
              <a:ext uri="{FF2B5EF4-FFF2-40B4-BE49-F238E27FC236}">
                <a16:creationId xmlns:a16="http://schemas.microsoft.com/office/drawing/2014/main" id="{B6BB8FD5-78E2-796D-E353-CD0862D1B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>
                <a:solidFill>
                  <a:srgbClr val="7F7F7F"/>
                </a:solidFill>
              </a:rPr>
              <a:t>XX</a:t>
            </a:r>
            <a:r>
              <a:rPr lang="en-US" altLang="ru-RU" sz="800" b="1">
                <a:solidFill>
                  <a:srgbClr val="7F7F7F"/>
                </a:solidFill>
              </a:rPr>
              <a:t>II</a:t>
            </a:r>
            <a:r>
              <a:rPr lang="ru-RU" altLang="ru-RU" sz="800" b="1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>
                <a:solidFill>
                  <a:srgbClr val="7F7F7F"/>
                </a:solidFill>
              </a:rPr>
            </a:br>
            <a:r>
              <a:rPr lang="ru-RU" altLang="ru-RU" sz="900" b="1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6392" name="Rectangle 15">
            <a:extLst>
              <a:ext uri="{FF2B5EF4-FFF2-40B4-BE49-F238E27FC236}">
                <a16:creationId xmlns:a16="http://schemas.microsoft.com/office/drawing/2014/main" id="{40B8C0A5-D437-3203-C1FD-ACCC35522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90754CF5-9DE5-A644-9105-0365D4FD3827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ctrTitle"/>
          </p:nvPr>
        </p:nvSpPr>
        <p:spPr>
          <a:xfrm>
            <a:off x="250825" y="585036"/>
            <a:ext cx="8642350" cy="357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Arial"/>
              <a:buNone/>
            </a:pPr>
            <a:br>
              <a:rPr lang="ru-RU" sz="3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ru-RU" sz="3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СПАСИБО </a:t>
            </a:r>
            <a:br>
              <a:rPr lang="en-US" sz="3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ЗА ВНИМАНИЕ!</a:t>
            </a:r>
            <a:br>
              <a:rPr lang="ru-RU" sz="3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2400" dirty="0"/>
              <a:t>Контакты:</a:t>
            </a:r>
            <a:br>
              <a:rPr lang="ru-RU" sz="2400" b="1" i="0" u="none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4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dmitrieva.tatiana.al@gmail.com</a:t>
            </a:r>
            <a:br>
              <a:rPr lang="en-US" sz="2400" dirty="0"/>
            </a:br>
            <a:r>
              <a:rPr lang="en-US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LeraTshkina@mail.ru</a:t>
            </a:r>
            <a:endParaRPr sz="3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1619250" y="553581"/>
            <a:ext cx="5257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1AF00"/>
                </a:solidFill>
              </a:rPr>
              <a:t>Тишкина Валерия Валентиновна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597693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2751" indent="-285750">
              <a:spcBef>
                <a:spcPts val="0"/>
              </a:spcBef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Кандидат технических наук;</a:t>
            </a:r>
          </a:p>
          <a:p>
            <a:pPr marL="412751" indent="-285750">
              <a:spcBef>
                <a:spcPts val="0"/>
              </a:spcBef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преподаю дисциплины, связанные с разработкой программного обеспечения;</a:t>
            </a:r>
          </a:p>
          <a:p>
            <a:pPr marL="412751" indent="-285750">
              <a:spcBef>
                <a:spcPts val="0"/>
              </a:spcBef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область научных интересов: автоматизированный анализ предприятий с использованием методов искусственного интеллекта;</a:t>
            </a:r>
          </a:p>
          <a:p>
            <a:pPr marL="412751" indent="-285750">
              <a:spcBef>
                <a:spcPts val="0"/>
              </a:spcBef>
            </a:pPr>
            <a:r>
              <a:rPr lang="ru-RU" sz="1600" dirty="0"/>
              <a:t>п</a:t>
            </a: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обедитель Всероссийского конкурса разработки приложений на мобильной платформе «1С», прошедшем 4 марта 2018 г. на Всероссийском семинаре партнеров «1С» (г. Москва).</a:t>
            </a:r>
          </a:p>
          <a:p>
            <a:pPr marL="412751" indent="-285750">
              <a:spcBef>
                <a:spcPts val="0"/>
              </a:spcBef>
            </a:pPr>
            <a:endParaRPr lang="ru-RU"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6227762" y="1852612"/>
            <a:ext cx="2665412" cy="2519362"/>
          </a:xfrm>
          <a:prstGeom prst="rect">
            <a:avLst/>
          </a:prstGeom>
          <a:solidFill>
            <a:srgbClr val="C0C0C0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227762" y="2860675"/>
            <a:ext cx="2592387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Место под иллюстрацию</a:t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9E0C0B-4DB2-26F4-DC08-97E00FEBA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9" b="10520"/>
          <a:stretch/>
        </p:blipFill>
        <p:spPr>
          <a:xfrm>
            <a:off x="6227761" y="1532790"/>
            <a:ext cx="2740131" cy="2839183"/>
          </a:xfrm>
          <a:custGeom>
            <a:avLst/>
            <a:gdLst/>
            <a:ahLst/>
            <a:cxnLst/>
            <a:rect l="l" t="t" r="r" b="b"/>
            <a:pathLst>
              <a:path w="4042808" h="4188940">
                <a:moveTo>
                  <a:pt x="0" y="0"/>
                </a:moveTo>
                <a:lnTo>
                  <a:pt x="4021321" y="0"/>
                </a:lnTo>
                <a:lnTo>
                  <a:pt x="4022667" y="11419"/>
                </a:lnTo>
                <a:cubicBezTo>
                  <a:pt x="4037617" y="95184"/>
                  <a:pt x="4035083" y="180091"/>
                  <a:pt x="4039137" y="264364"/>
                </a:cubicBezTo>
                <a:cubicBezTo>
                  <a:pt x="4043952" y="367421"/>
                  <a:pt x="4037871" y="470858"/>
                  <a:pt x="4035590" y="574168"/>
                </a:cubicBezTo>
                <a:cubicBezTo>
                  <a:pt x="4033816" y="662121"/>
                  <a:pt x="4025074" y="749948"/>
                  <a:pt x="4027735" y="838028"/>
                </a:cubicBezTo>
                <a:cubicBezTo>
                  <a:pt x="4027925" y="841074"/>
                  <a:pt x="4027925" y="844120"/>
                  <a:pt x="4027735" y="847166"/>
                </a:cubicBezTo>
                <a:cubicBezTo>
                  <a:pt x="4019626" y="944003"/>
                  <a:pt x="4019626" y="1041348"/>
                  <a:pt x="4027735" y="1138186"/>
                </a:cubicBezTo>
                <a:cubicBezTo>
                  <a:pt x="4030307" y="1178494"/>
                  <a:pt x="4029585" y="1218943"/>
                  <a:pt x="4025581" y="1259137"/>
                </a:cubicBezTo>
                <a:cubicBezTo>
                  <a:pt x="4021780" y="1310285"/>
                  <a:pt x="4009617" y="1362194"/>
                  <a:pt x="4018359" y="1412960"/>
                </a:cubicBezTo>
                <a:cubicBezTo>
                  <a:pt x="4024048" y="1454780"/>
                  <a:pt x="4027177" y="1496916"/>
                  <a:pt x="4027735" y="1539116"/>
                </a:cubicBezTo>
                <a:cubicBezTo>
                  <a:pt x="4032169" y="1633542"/>
                  <a:pt x="4027988" y="1728475"/>
                  <a:pt x="4026341" y="1823155"/>
                </a:cubicBezTo>
                <a:cubicBezTo>
                  <a:pt x="4024567" y="1933446"/>
                  <a:pt x="4027355" y="2043737"/>
                  <a:pt x="4018486" y="2154154"/>
                </a:cubicBezTo>
                <a:cubicBezTo>
                  <a:pt x="4013608" y="2243351"/>
                  <a:pt x="4013608" y="2332751"/>
                  <a:pt x="4018486" y="2421948"/>
                </a:cubicBezTo>
                <a:cubicBezTo>
                  <a:pt x="4020893" y="2503683"/>
                  <a:pt x="4033183" y="2584656"/>
                  <a:pt x="4031156" y="2667279"/>
                </a:cubicBezTo>
                <a:cubicBezTo>
                  <a:pt x="4028748" y="2763608"/>
                  <a:pt x="4017346" y="2859684"/>
                  <a:pt x="4020893" y="2956268"/>
                </a:cubicBezTo>
                <a:cubicBezTo>
                  <a:pt x="4022540" y="3002339"/>
                  <a:pt x="4022667" y="3048410"/>
                  <a:pt x="4023554" y="3094480"/>
                </a:cubicBezTo>
                <a:cubicBezTo>
                  <a:pt x="4024694" y="3149943"/>
                  <a:pt x="4034703" y="3205278"/>
                  <a:pt x="4029128" y="3260614"/>
                </a:cubicBezTo>
                <a:cubicBezTo>
                  <a:pt x="4019880" y="3352883"/>
                  <a:pt x="3995934" y="3443628"/>
                  <a:pt x="4010884" y="3538181"/>
                </a:cubicBezTo>
                <a:cubicBezTo>
                  <a:pt x="4019119" y="3590217"/>
                  <a:pt x="4028368" y="3642380"/>
                  <a:pt x="4033183" y="3694923"/>
                </a:cubicBezTo>
                <a:cubicBezTo>
                  <a:pt x="4037364" y="3741882"/>
                  <a:pt x="4047879" y="3789603"/>
                  <a:pt x="4039897" y="3836308"/>
                </a:cubicBezTo>
                <a:cubicBezTo>
                  <a:pt x="4033056" y="3876287"/>
                  <a:pt x="4036603" y="3916266"/>
                  <a:pt x="4031282" y="3956245"/>
                </a:cubicBezTo>
                <a:cubicBezTo>
                  <a:pt x="4024314" y="4008661"/>
                  <a:pt x="4020640" y="4061966"/>
                  <a:pt x="4015319" y="4114764"/>
                </a:cubicBezTo>
                <a:lnTo>
                  <a:pt x="4012644" y="4158593"/>
                </a:lnTo>
                <a:lnTo>
                  <a:pt x="3985220" y="4159157"/>
                </a:lnTo>
                <a:cubicBezTo>
                  <a:pt x="3740115" y="4173914"/>
                  <a:pt x="3494738" y="4167253"/>
                  <a:pt x="3249632" y="4170518"/>
                </a:cubicBezTo>
                <a:cubicBezTo>
                  <a:pt x="2921739" y="4174959"/>
                  <a:pt x="2594117" y="4163597"/>
                  <a:pt x="2266360" y="4162553"/>
                </a:cubicBezTo>
                <a:cubicBezTo>
                  <a:pt x="2199180" y="4162292"/>
                  <a:pt x="2131728" y="4165687"/>
                  <a:pt x="2064820" y="4170910"/>
                </a:cubicBezTo>
                <a:cubicBezTo>
                  <a:pt x="1972125" y="4177963"/>
                  <a:pt x="1880651" y="4169082"/>
                  <a:pt x="1788771" y="4160724"/>
                </a:cubicBezTo>
                <a:cubicBezTo>
                  <a:pt x="1678025" y="4150669"/>
                  <a:pt x="1567551" y="4159549"/>
                  <a:pt x="1457485" y="4171172"/>
                </a:cubicBezTo>
                <a:cubicBezTo>
                  <a:pt x="1268526" y="4190748"/>
                  <a:pt x="1078142" y="4194156"/>
                  <a:pt x="888558" y="4181358"/>
                </a:cubicBezTo>
                <a:cubicBezTo>
                  <a:pt x="679145" y="4167645"/>
                  <a:pt x="469870" y="4170127"/>
                  <a:pt x="260458" y="4171172"/>
                </a:cubicBezTo>
                <a:lnTo>
                  <a:pt x="0" y="417052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8070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1619250" y="-417"/>
            <a:ext cx="52578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1AF00"/>
                </a:solidFill>
              </a:rPr>
              <a:t>ФГБОУ ВО «Рязанский государственный радиотехнический университет им. В.Ф. Уткина»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597693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3" marR="0" lvl="0" indent="-55562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Noto Sans Symbols"/>
              <a:buNone/>
            </a:pP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Рязанский государственный радиотехнический университет им. В. Ф. Уткина (РГРТУ) – старейший в России радиотехнический университет, располагающийся в городе Рязань. Один из ведущих российских центров подготовки специалистов для радиотехнической и оборонной промышленности. Основан в 1951 году как Рязанский радиотехнический институт, с 1993 года  – академия, в 2006 году приобрёл статус университета.</a:t>
            </a:r>
          </a:p>
        </p:txBody>
      </p:sp>
      <p:sp>
        <p:nvSpPr>
          <p:cNvPr id="151" name="Google Shape;151;p22"/>
          <p:cNvSpPr txBox="1"/>
          <p:nvPr/>
        </p:nvSpPr>
        <p:spPr>
          <a:xfrm>
            <a:off x="6227762" y="1852612"/>
            <a:ext cx="2665412" cy="2519362"/>
          </a:xfrm>
          <a:prstGeom prst="rect">
            <a:avLst/>
          </a:prstGeom>
          <a:solidFill>
            <a:srgbClr val="C0C0C0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227762" y="2860675"/>
            <a:ext cx="2592387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Место под иллюстрацию</a:t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  <p:pic>
        <p:nvPicPr>
          <p:cNvPr id="2" name="Рисунок 1" descr="Изображение выглядит как внешний, дерево, здание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3466C360-B9E7-941D-8A13-093E69CF5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675" r="-2" b="6768"/>
          <a:stretch/>
        </p:blipFill>
        <p:spPr>
          <a:xfrm>
            <a:off x="6227762" y="2808241"/>
            <a:ext cx="2679936" cy="1566251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D123E7-430B-F024-A91C-404BC4A95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4" r="1714"/>
          <a:stretch/>
        </p:blipFill>
        <p:spPr>
          <a:xfrm>
            <a:off x="7978480" y="1835625"/>
            <a:ext cx="939272" cy="972616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D5937-C71E-0609-ED0C-03F4B2FDF103}"/>
              </a:ext>
            </a:extLst>
          </p:cNvPr>
          <p:cNvSpPr txBox="1"/>
          <p:nvPr/>
        </p:nvSpPr>
        <p:spPr>
          <a:xfrm>
            <a:off x="6304928" y="1887368"/>
            <a:ext cx="165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Официальный сайт университета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1619250" y="368915"/>
            <a:ext cx="52578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1AF00"/>
                </a:solidFill>
              </a:rPr>
              <a:t>Кафедра вычислительной и прикладной математики</a:t>
            </a:r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14613" y="1438275"/>
            <a:ext cx="6131868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563" indent="-55562">
              <a:spcBef>
                <a:spcPts val="0"/>
              </a:spcBef>
              <a:buNone/>
            </a:pPr>
            <a:r>
              <a:rPr lang="ru-RU" sz="1800" dirty="0"/>
              <a:t>09.03.04 – бакалавриат «Программная инженерия», </a:t>
            </a:r>
          </a:p>
          <a:p>
            <a:pPr marL="182563" indent="-55562">
              <a:spcBef>
                <a:spcPts val="0"/>
              </a:spcBef>
              <a:buNone/>
            </a:pPr>
            <a:r>
              <a:rPr lang="ru-RU" sz="1800" dirty="0"/>
              <a:t>09.04.04 – магистратура «Программная инженерия»,</a:t>
            </a:r>
          </a:p>
          <a:p>
            <a:pPr marL="182563" indent="-55562">
              <a:spcBef>
                <a:spcPts val="0"/>
              </a:spcBef>
              <a:buNone/>
            </a:pPr>
            <a:r>
              <a:rPr lang="ru-RU" sz="1800" dirty="0"/>
              <a:t>09.03.03 – бакалавриат «Прикладная информатика»,</a:t>
            </a:r>
          </a:p>
          <a:p>
            <a:pPr marL="182563" indent="-55562">
              <a:spcBef>
                <a:spcPts val="0"/>
              </a:spcBef>
              <a:buNone/>
            </a:pPr>
            <a:r>
              <a:rPr lang="ru-RU" sz="1800" dirty="0"/>
              <a:t>09.04.03 – магистратура «Прикладная информатика».</a:t>
            </a:r>
          </a:p>
          <a:p>
            <a:pPr marL="182563" indent="-55562">
              <a:spcBef>
                <a:spcPts val="0"/>
              </a:spcBef>
              <a:buNone/>
            </a:pPr>
            <a:endParaRPr lang="ru-RU" sz="1800" dirty="0"/>
          </a:p>
          <a:p>
            <a:pPr marL="182563" indent="-55562">
              <a:spcBef>
                <a:spcPts val="0"/>
              </a:spcBef>
              <a:buNone/>
            </a:pPr>
            <a:r>
              <a:rPr lang="ru-RU" sz="1800" dirty="0"/>
              <a:t>Преподаватели кафедры ВПМ обучают студентов работе с программным продуктом «1С:Предприятие» в рамках различных дисциплин более 15 лет.</a:t>
            </a:r>
          </a:p>
          <a:p>
            <a:pPr marL="182563" indent="-55562">
              <a:spcBef>
                <a:spcPts val="0"/>
              </a:spcBef>
              <a:buNone/>
            </a:pPr>
            <a:endParaRPr lang="ru-RU" sz="1800" dirty="0"/>
          </a:p>
        </p:txBody>
      </p:sp>
      <p:sp>
        <p:nvSpPr>
          <p:cNvPr id="151" name="Google Shape;151;p22"/>
          <p:cNvSpPr txBox="1"/>
          <p:nvPr/>
        </p:nvSpPr>
        <p:spPr>
          <a:xfrm>
            <a:off x="6227762" y="1852612"/>
            <a:ext cx="2665412" cy="2519362"/>
          </a:xfrm>
          <a:prstGeom prst="rect">
            <a:avLst/>
          </a:prstGeom>
          <a:solidFill>
            <a:srgbClr val="C0C0C0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227762" y="2860675"/>
            <a:ext cx="2592387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Место под иллюстрацию</a:t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  <p:pic>
        <p:nvPicPr>
          <p:cNvPr id="2" name="Рисунок 1" descr="Изображение выглядит как внешний, дерево, здание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3466C360-B9E7-941D-8A13-093E69CF5B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5675" r="-2" b="6768"/>
          <a:stretch/>
        </p:blipFill>
        <p:spPr>
          <a:xfrm>
            <a:off x="6227762" y="2808241"/>
            <a:ext cx="2679936" cy="1566251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CD5937-C71E-0609-ED0C-03F4B2FDF103}"/>
              </a:ext>
            </a:extLst>
          </p:cNvPr>
          <p:cNvSpPr txBox="1"/>
          <p:nvPr/>
        </p:nvSpPr>
        <p:spPr>
          <a:xfrm>
            <a:off x="6304928" y="1887368"/>
            <a:ext cx="1651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Официальная страница кафедры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BA53DA-C9E0-E2D3-6B05-BC518ADBE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505" y="1843060"/>
            <a:ext cx="965181" cy="9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61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1619250" y="155337"/>
            <a:ext cx="513463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Дисциплины, на которых изучается 1С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12751" indent="-285750">
              <a:spcBef>
                <a:spcPts val="0"/>
              </a:spcBef>
            </a:pP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Бакалавриат 09.03.03 «Прикладная информатика»:</a:t>
            </a:r>
          </a:p>
          <a:p>
            <a:pPr marL="869951" lvl="1" indent="-285750">
              <a:spcBef>
                <a:spcPts val="0"/>
              </a:spcBef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основы конфигурирования экономических информационных систем: основы работы в конфигураторе (2 семестра на 3 курсе);</a:t>
            </a:r>
          </a:p>
          <a:p>
            <a:pPr marL="869951" lvl="1" indent="-285750">
              <a:spcBef>
                <a:spcPts val="0"/>
              </a:spcBef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предметно-ориентированные экономические информационные системы: работа с 1С в режиме пользователя, изучение конфигурации «1С:Бухгалтерия» (1 семестр на 4 курсе);</a:t>
            </a:r>
          </a:p>
          <a:p>
            <a:pPr marL="869951" lvl="1" indent="-285750">
              <a:spcBef>
                <a:spcPts val="0"/>
              </a:spcBef>
              <a:buSzPts val="2000"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разработка нестандартных решений на платформе 1С: продолжение изучения 1С в качестве разработчика (1 семестр на 4 курсе).</a:t>
            </a:r>
          </a:p>
          <a:p>
            <a:pPr marL="412751" indent="-285750">
              <a:spcBef>
                <a:spcPts val="0"/>
              </a:spcBef>
            </a:pPr>
            <a:r>
              <a:rPr lang="ru-RU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Бакалавриат 09.03.04 «Программная инженерия»:</a:t>
            </a:r>
          </a:p>
          <a:p>
            <a:pPr marL="869951" lvl="1" indent="-285750">
              <a:spcBef>
                <a:spcPts val="0"/>
              </a:spcBef>
              <a:buSzPts val="2000"/>
            </a:pPr>
            <a:r>
              <a:rPr lang="ru-RU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Программное обеспечение экономических информационных систем: основы работы с 1С в качестве разработчика (2 семестра на 3 курсе).</a:t>
            </a:r>
          </a:p>
        </p:txBody>
      </p:sp>
      <p:sp>
        <p:nvSpPr>
          <p:cNvPr id="166" name="Google Shape;166;p23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67" name="Google Shape;167;p23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8" name="Google Shape;168;p23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>
            <a:spLocks noGrp="1"/>
          </p:cNvSpPr>
          <p:nvPr>
            <p:ph type="title"/>
          </p:nvPr>
        </p:nvSpPr>
        <p:spPr>
          <a:xfrm>
            <a:off x="1619250" y="13203"/>
            <a:ext cx="5257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Дисциплины, изученные студентами, до дисциплин, связанных с 1С</a:t>
            </a:r>
            <a:endParaRPr sz="2400" b="1" dirty="0">
              <a:solidFill>
                <a:srgbClr val="F1A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5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8642350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69901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1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Arial" panose="020B0604020202020204" pitchFamily="34" charset="0"/>
              <a:buChar char="•"/>
            </a:pPr>
            <a:endParaRPr lang="ru-RU" dirty="0"/>
          </a:p>
          <a:p>
            <a:pPr marL="469901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dirty="0"/>
              <a:t>О</a:t>
            </a:r>
            <a:r>
              <a:rPr lang="ru-RU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сновы программирования на алгоритмическом языке; </a:t>
            </a:r>
          </a:p>
          <a:p>
            <a:pPr marL="469901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объектно-ориентированное программирование;</a:t>
            </a:r>
          </a:p>
          <a:p>
            <a:pPr marL="469901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визуальное программирование (работа с графическим интерфейсом пользователя и событийная модель данных); </a:t>
            </a:r>
          </a:p>
          <a:p>
            <a:pPr marL="469901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F1AF00"/>
              </a:buClr>
              <a:buSzPts val="2000"/>
              <a:buFont typeface="Arial" panose="020B0604020202020204" pitchFamily="34" charset="0"/>
              <a:buChar char="•"/>
            </a:pPr>
            <a:r>
              <a:rPr lang="ru-RU" dirty="0"/>
              <a:t>р</a:t>
            </a:r>
            <a:r>
              <a:rPr lang="ru-RU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абота с базами данных. </a:t>
            </a:r>
          </a:p>
        </p:txBody>
      </p:sp>
      <p:sp>
        <p:nvSpPr>
          <p:cNvPr id="191" name="Google Shape;191;p25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92" name="Google Shape;192;p25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93" name="Google Shape;193;p25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B7DFCC-4C87-39E7-7C08-DF8E540EFF61}"/>
              </a:ext>
            </a:extLst>
          </p:cNvPr>
          <p:cNvSpPr txBox="1"/>
          <p:nvPr/>
        </p:nvSpPr>
        <p:spPr>
          <a:xfrm>
            <a:off x="2286000" y="238197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dirty="0">
                <a:effectLst/>
              </a:rPr>
              <a:t> 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4BEDB98B-6440-7D92-EE38-F772B0F1E3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9251" y="339725"/>
            <a:ext cx="5257800" cy="369888"/>
          </a:xfrm>
        </p:spPr>
        <p:txBody>
          <a:bodyPr/>
          <a:lstStyle/>
          <a:p>
            <a:r>
              <a:rPr lang="ru-RU" altLang="ru-RU" dirty="0"/>
              <a:t>Формат проведения занятий</a:t>
            </a:r>
          </a:p>
        </p:txBody>
      </p:sp>
      <p:sp>
        <p:nvSpPr>
          <p:cNvPr id="14339" name="Объект 2">
            <a:extLst>
              <a:ext uri="{FF2B5EF4-FFF2-40B4-BE49-F238E27FC236}">
                <a16:creationId xmlns:a16="http://schemas.microsoft.com/office/drawing/2014/main" id="{C5DA99C7-2D65-8F04-BA08-B4C9D70C64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594883"/>
            <a:ext cx="8642350" cy="2777091"/>
          </a:xfrm>
        </p:spPr>
        <p:txBody>
          <a:bodyPr/>
          <a:lstStyle/>
          <a:p>
            <a:r>
              <a:rPr lang="ru-RU" altLang="ru-RU" sz="1600" dirty="0"/>
              <a:t>Используется компьютерный класс с компьютером и проектором для преподавателя и компьютерами для студентов. </a:t>
            </a:r>
          </a:p>
          <a:p>
            <a:r>
              <a:rPr lang="ru-RU" altLang="ru-RU" sz="1600" dirty="0"/>
              <a:t>На лекции преподаватель показывает сквозной пример разработки приложения на платформе 1С, а студенты за компьютерами повторяют все действия за преподавателем.</a:t>
            </a:r>
          </a:p>
          <a:p>
            <a:r>
              <a:rPr lang="ru-RU" altLang="ru-RU" sz="1600" dirty="0"/>
              <a:t>Для получения теоретической подготовки можно давать под запись основные определения и ответы на вопросы. </a:t>
            </a:r>
          </a:p>
          <a:p>
            <a:r>
              <a:rPr lang="ru-RU" altLang="ru-RU" sz="1600" dirty="0"/>
              <a:t>Для защиты можно использовать как теоретические вопросы, так и давать студентам для выполнения некоторые дополнительные практические задания по очередной теме. </a:t>
            </a:r>
          </a:p>
        </p:txBody>
      </p:sp>
      <p:sp>
        <p:nvSpPr>
          <p:cNvPr id="14342" name="Rectangle 13">
            <a:extLst>
              <a:ext uri="{FF2B5EF4-FFF2-40B4-BE49-F238E27FC236}">
                <a16:creationId xmlns:a16="http://schemas.microsoft.com/office/drawing/2014/main" id="{771D30D5-B447-B98F-CE6A-81490326E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4751388"/>
            <a:ext cx="21605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000" b="1">
                <a:solidFill>
                  <a:srgbClr val="7F7F7F"/>
                </a:solidFill>
              </a:rPr>
              <a:t>31 января – 01 февраля 2023 года </a:t>
            </a:r>
          </a:p>
        </p:txBody>
      </p:sp>
      <p:sp>
        <p:nvSpPr>
          <p:cNvPr id="14343" name="Rectangle 14">
            <a:extLst>
              <a:ext uri="{FF2B5EF4-FFF2-40B4-BE49-F238E27FC236}">
                <a16:creationId xmlns:a16="http://schemas.microsoft.com/office/drawing/2014/main" id="{133233A5-3F60-AD17-CE9D-CF97A653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4660900"/>
            <a:ext cx="5905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800" b="1" dirty="0">
                <a:solidFill>
                  <a:srgbClr val="7F7F7F"/>
                </a:solidFill>
              </a:rPr>
              <a:t>XX</a:t>
            </a:r>
            <a:r>
              <a:rPr lang="en-US" altLang="ru-RU" sz="800" b="1" dirty="0">
                <a:solidFill>
                  <a:srgbClr val="7F7F7F"/>
                </a:solidFill>
              </a:rPr>
              <a:t>II</a:t>
            </a:r>
            <a:r>
              <a:rPr lang="ru-RU" altLang="ru-RU" sz="800" b="1" dirty="0">
                <a:solidFill>
                  <a:srgbClr val="7F7F7F"/>
                </a:solidFill>
              </a:rPr>
              <a:t>I международная научно-практическая конференция</a:t>
            </a:r>
            <a:br>
              <a:rPr lang="ru-RU" altLang="ru-RU" sz="800" b="1" dirty="0">
                <a:solidFill>
                  <a:srgbClr val="7F7F7F"/>
                </a:solidFill>
              </a:rPr>
            </a:br>
            <a:r>
              <a:rPr lang="ru-RU" altLang="ru-RU" sz="900" b="1" dirty="0">
                <a:solidFill>
                  <a:srgbClr val="7F7F7F"/>
                </a:solidFill>
              </a:rPr>
              <a:t>НОВЫЕ ИНФОРМАЦИОННЫЕ ТЕХНОЛОГИИ В ОБРАЗОВАНИИ</a:t>
            </a:r>
            <a:r>
              <a:rPr lang="ru-RU" altLang="ru-RU" sz="800" b="1" dirty="0">
                <a:solidFill>
                  <a:srgbClr val="7F7F7F"/>
                </a:solidFill>
              </a:rPr>
              <a:t> </a:t>
            </a:r>
          </a:p>
        </p:txBody>
      </p:sp>
      <p:sp>
        <p:nvSpPr>
          <p:cNvPr id="14344" name="Rectangle 15">
            <a:extLst>
              <a:ext uri="{FF2B5EF4-FFF2-40B4-BE49-F238E27FC236}">
                <a16:creationId xmlns:a16="http://schemas.microsoft.com/office/drawing/2014/main" id="{D2E9B7DE-249E-39CC-C31C-935EF6917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1013" y="4741863"/>
            <a:ext cx="765175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35000"/>
              </a:spcBef>
              <a:buClr>
                <a:srgbClr val="F1AF00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177800">
              <a:spcBef>
                <a:spcPct val="35000"/>
              </a:spcBef>
              <a:buClr>
                <a:srgbClr val="F1AF00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-179388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-228600">
              <a:spcBef>
                <a:spcPct val="35000"/>
              </a:spcBef>
              <a:buClr>
                <a:schemeClr val="bg2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-228600">
              <a:spcBef>
                <a:spcPct val="35000"/>
              </a:spcBef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indent="-228600" eaLnBrk="0" fontAlgn="base" hangingPunct="0">
              <a:spcBef>
                <a:spcPct val="35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1BA6D9A7-E71D-4846-BDA2-CE49E8D95F5C}" type="slidenum">
              <a:rPr lang="ru-RU" altLang="ru-RU" sz="1000" b="1">
                <a:solidFill>
                  <a:srgbClr val="7F7F7F"/>
                </a:solidFill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ru-RU" altLang="ru-RU" sz="1000" b="1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title"/>
          </p:nvPr>
        </p:nvSpPr>
        <p:spPr>
          <a:xfrm>
            <a:off x="1619250" y="553581"/>
            <a:ext cx="5257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000" tIns="0" rIns="54000" bIns="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F1AF00"/>
                </a:solidFill>
              </a:rPr>
              <a:t>ГК «</a:t>
            </a:r>
            <a:r>
              <a:rPr lang="ru-RU" dirty="0" err="1">
                <a:solidFill>
                  <a:srgbClr val="F1AF00"/>
                </a:solidFill>
              </a:rPr>
              <a:t>Промавтоматика</a:t>
            </a:r>
            <a:r>
              <a:rPr lang="ru-RU" dirty="0">
                <a:solidFill>
                  <a:srgbClr val="F1AF00"/>
                </a:solidFill>
              </a:rPr>
              <a:t>»</a:t>
            </a:r>
            <a:endParaRPr dirty="0">
              <a:solidFill>
                <a:srgbClr val="F1AF00"/>
              </a:solidFill>
            </a:endParaRPr>
          </a:p>
        </p:txBody>
      </p:sp>
      <p:sp>
        <p:nvSpPr>
          <p:cNvPr id="150" name="Google Shape;150;p22"/>
          <p:cNvSpPr txBox="1">
            <a:spLocks noGrp="1"/>
          </p:cNvSpPr>
          <p:nvPr>
            <p:ph type="body" idx="1"/>
          </p:nvPr>
        </p:nvSpPr>
        <p:spPr>
          <a:xfrm>
            <a:off x="250825" y="1438275"/>
            <a:ext cx="5976937" cy="29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Компания </a:t>
            </a:r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4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Промавтоматика</a:t>
            </a:r>
            <a:r>
              <a:rPr lang="ru-RU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с 1999 года занимается внедрением, сопровождением и разработкой программных продуктов на базе платформы «1С» для автоматизации процессов в организациях и предприятиях.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6227762" y="1852612"/>
            <a:ext cx="2665412" cy="2519362"/>
          </a:xfrm>
          <a:prstGeom prst="rect">
            <a:avLst/>
          </a:prstGeom>
          <a:solidFill>
            <a:srgbClr val="C0C0C0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6227762" y="2860675"/>
            <a:ext cx="2592387" cy="24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Место под иллюстрацию</a:t>
            </a: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250825" y="4751387"/>
            <a:ext cx="2160587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31 января – 01 февраля 2023 года </a:t>
            </a:r>
            <a:endParaRPr/>
          </a:p>
        </p:txBody>
      </p:sp>
      <p:sp>
        <p:nvSpPr>
          <p:cNvPr id="156" name="Google Shape;156;p22"/>
          <p:cNvSpPr txBox="1"/>
          <p:nvPr/>
        </p:nvSpPr>
        <p:spPr>
          <a:xfrm>
            <a:off x="2411412" y="4660900"/>
            <a:ext cx="5905500" cy="26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Arial"/>
              <a:buNone/>
            </a:pP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XXIII международная научно-практическая конференция</a:t>
            </a:r>
            <a:b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9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НОВЫЕ ИНФОРМАЦИОННЫЕ ТЕХНОЛОГИИ В ОБРАЗОВАНИИ</a:t>
            </a:r>
            <a:r>
              <a:rPr lang="en-US" sz="8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8101012" y="4741862"/>
            <a:ext cx="765175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EA3DB3-4B82-01BA-553D-2D0C5BEE5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2" y="1726131"/>
            <a:ext cx="2749825" cy="274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06654"/>
      </p:ext>
    </p:extLst>
  </p:cSld>
  <p:clrMapOvr>
    <a:masterClrMapping/>
  </p:clrMapOvr>
</p:sld>
</file>

<file path=ppt/theme/theme1.xml><?xml version="1.0" encoding="utf-8"?>
<a:theme xmlns:a="http://schemas.openxmlformats.org/drawingml/2006/main" name="4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1598</TotalTime>
  <Words>1199</Words>
  <Application>Microsoft Office PowerPoint</Application>
  <PresentationFormat>Произвольный</PresentationFormat>
  <Paragraphs>147</Paragraphs>
  <Slides>22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Noto Sans Symbols</vt:lpstr>
      <vt:lpstr>Symbol</vt:lpstr>
      <vt:lpstr>Times New Roman</vt:lpstr>
      <vt:lpstr>4_Оформление по умолчанию</vt:lpstr>
      <vt:lpstr>5_Оформление по умолчанию</vt:lpstr>
      <vt:lpstr>9_Оформление по умолчанию</vt:lpstr>
      <vt:lpstr>Опыт преподавания дисциплин, связанных с разработкой на платформе «1С: Предприятие»</vt:lpstr>
      <vt:lpstr>Дмитриева Татьяна Александровна</vt:lpstr>
      <vt:lpstr>Тишкина Валерия Валентиновна</vt:lpstr>
      <vt:lpstr>ФГБОУ ВО «Рязанский государственный радиотехнический университет им. В.Ф. Уткина»</vt:lpstr>
      <vt:lpstr>Кафедра вычислительной и прикладной математики</vt:lpstr>
      <vt:lpstr>Дисциплины, на которых изучается 1С</vt:lpstr>
      <vt:lpstr>Дисциплины, изученные студентами, до дисциплин, связанных с 1С</vt:lpstr>
      <vt:lpstr>Формат проведения занятий</vt:lpstr>
      <vt:lpstr>ГК «Промавтоматика»</vt:lpstr>
      <vt:lpstr>Совместные с партнером  мероприятия</vt:lpstr>
      <vt:lpstr>Мастер-классы по разработке мобильного приложения и решение олимпиадных задач прошлых лет</vt:lpstr>
      <vt:lpstr>День 1С: Карьеры (каждую осень)</vt:lpstr>
      <vt:lpstr>День 1С: Карьеры (каждую осень)</vt:lpstr>
      <vt:lpstr>День IT-Карьеры (каждую весну)</vt:lpstr>
      <vt:lpstr>Командный конкурс разработки мобильных приложений на платформе «1С: Предприятие»</vt:lpstr>
      <vt:lpstr>Региональный тур международной олимпиады по программированию на платформе «1С: Предприятие»</vt:lpstr>
      <vt:lpstr>Результаты наших студентов в  «1С: Соревнованиях»</vt:lpstr>
      <vt:lpstr>Международный профессиональный конкурс по разработке мобильного приложения на платформе «1С:Предприятие 8»</vt:lpstr>
      <vt:lpstr>Международная олимпиада по программированию на платформе «1С: Предприятие 8»</vt:lpstr>
      <vt:lpstr>Международный конкурс выпускных квалификационных работ, выполненных с использованием программных продуктов «1С», 2021/2022 учебного года</vt:lpstr>
      <vt:lpstr>Заключение</vt:lpstr>
      <vt:lpstr>  СПАСИБО  ЗА ВНИМАНИЕ!  Контакты: dmitrieva.tatiana.al@gmail.com LeraTshkina@mail.ru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Рекомендации к оформлению презентации</dc:title>
  <cp:lastModifiedBy>Валерия Тишкина</cp:lastModifiedBy>
  <cp:revision>11</cp:revision>
  <dcterms:modified xsi:type="dcterms:W3CDTF">2023-01-12T09:23:56Z</dcterms:modified>
</cp:coreProperties>
</file>